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2" r:id="rId19"/>
  </p:sldIdLst>
  <p:sldSz cx="16256000" cy="10160000"/>
  <p:notesSz cx="16256000" cy="10160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1"/>
  </p:normalViewPr>
  <p:slideViewPr>
    <p:cSldViewPr>
      <p:cViewPr varScale="1">
        <p:scale>
          <a:sx n="44" d="100"/>
          <a:sy n="44" d="100"/>
        </p:scale>
        <p:origin x="-93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509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509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73097-DC0C-BB40-AEC4-7A08054E0C8B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2700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889500"/>
            <a:ext cx="13004800" cy="400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650413"/>
            <a:ext cx="7043738" cy="509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9650413"/>
            <a:ext cx="7045325" cy="509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90AA4-3945-7748-976B-C90B6FB2B8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6319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0AA4-3945-7748-976B-C90B6FB2B8A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013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0AA4-3945-7748-976B-C90B6FB2B8A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4209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0AA4-3945-7748-976B-C90B6FB2B8A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2431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0AA4-3945-7748-976B-C90B6FB2B8A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6775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3149600"/>
            <a:ext cx="13817600" cy="213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689600"/>
            <a:ext cx="11379200" cy="254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PT Mono"/>
                <a:cs typeface="PT Mon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PT Mono"/>
                <a:cs typeface="PT Mon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336800"/>
            <a:ext cx="707136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336800"/>
            <a:ext cx="707136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PT Mono"/>
                <a:cs typeface="PT Mon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269230"/>
            <a:ext cx="15367000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PT Mono"/>
                <a:cs typeface="PT Mon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336800"/>
            <a:ext cx="1463040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9448800"/>
            <a:ext cx="520192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9448800"/>
            <a:ext cx="373888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9448800"/>
            <a:ext cx="373888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6254984" cy="10158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-101600"/>
            <a:ext cx="153543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400" dirty="0" smtClean="0">
                <a:cs typeface="Times New Roman"/>
              </a:rPr>
              <a:t>Мастерская 4: Разработка мобильный приложений</a:t>
            </a:r>
            <a:endParaRPr lang="ru-RU" sz="5400" dirty="0"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447800"/>
            <a:ext cx="15341600" cy="8128000"/>
          </a:xfrm>
          <a:custGeom>
            <a:avLst/>
            <a:gdLst/>
            <a:ahLst/>
            <a:cxnLst/>
            <a:rect l="l" t="t" r="r" b="b"/>
            <a:pathLst>
              <a:path w="15341600" h="8204200">
                <a:moveTo>
                  <a:pt x="0" y="8204200"/>
                </a:moveTo>
                <a:lnTo>
                  <a:pt x="15341600" y="8204200"/>
                </a:lnTo>
                <a:lnTo>
                  <a:pt x="15341600" y="0"/>
                </a:lnTo>
                <a:lnTo>
                  <a:pt x="0" y="0"/>
                </a:lnTo>
                <a:lnTo>
                  <a:pt x="0" y="8204200"/>
                </a:lnTo>
                <a:close/>
              </a:path>
            </a:pathLst>
          </a:custGeom>
          <a:solidFill>
            <a:srgbClr val="000000">
              <a:alpha val="1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8200" y="9652000"/>
            <a:ext cx="116332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60600" algn="l"/>
                <a:tab pos="4466590" algn="l"/>
              </a:tabLst>
            </a:pPr>
            <a:r>
              <a:rPr sz="2700" dirty="0">
                <a:latin typeface="PT Mono"/>
                <a:cs typeface="PT Mono"/>
              </a:rPr>
              <a:t>П</a:t>
            </a:r>
            <a:r>
              <a:rPr sz="2700" spc="15" dirty="0">
                <a:latin typeface="PT Mono"/>
                <a:cs typeface="PT Mono"/>
              </a:rPr>
              <a:t>А</a:t>
            </a:r>
            <a:r>
              <a:rPr sz="2700" spc="5" dirty="0">
                <a:latin typeface="PT Mono"/>
                <a:cs typeface="PT Mono"/>
              </a:rPr>
              <a:t>Н</a:t>
            </a:r>
            <a:r>
              <a:rPr sz="2700" spc="-50" dirty="0">
                <a:latin typeface="PT Mono"/>
                <a:cs typeface="PT Mono"/>
              </a:rPr>
              <a:t>О</a:t>
            </a:r>
            <a:r>
              <a:rPr sz="2700" spc="-190" dirty="0">
                <a:latin typeface="PT Mono"/>
                <a:cs typeface="PT Mono"/>
              </a:rPr>
              <a:t>Р</a:t>
            </a:r>
            <a:r>
              <a:rPr sz="2700" spc="15" dirty="0">
                <a:latin typeface="PT Mono"/>
                <a:cs typeface="PT Mono"/>
              </a:rPr>
              <a:t>А</a:t>
            </a:r>
            <a:r>
              <a:rPr sz="2700" spc="20" dirty="0">
                <a:latin typeface="PT Mono"/>
                <a:cs typeface="PT Mono"/>
              </a:rPr>
              <a:t>М</a:t>
            </a:r>
            <a:r>
              <a:rPr sz="2700" spc="15" dirty="0">
                <a:latin typeface="PT Mono"/>
                <a:cs typeface="PT Mono"/>
              </a:rPr>
              <a:t>Н</a:t>
            </a:r>
            <a:r>
              <a:rPr sz="2700" spc="40" dirty="0">
                <a:latin typeface="PT Mono"/>
                <a:cs typeface="PT Mono"/>
              </a:rPr>
              <a:t>А</a:t>
            </a:r>
            <a:r>
              <a:rPr sz="2700" dirty="0">
                <a:latin typeface="PT Mono"/>
                <a:cs typeface="PT Mono"/>
              </a:rPr>
              <a:t>Я</a:t>
            </a:r>
            <a:r>
              <a:rPr lang="ru-RU" sz="2700" dirty="0">
                <a:latin typeface="PT Mono"/>
                <a:cs typeface="PT Mono"/>
              </a:rPr>
              <a:t> </a:t>
            </a:r>
            <a:r>
              <a:rPr sz="2700" spc="25" dirty="0">
                <a:latin typeface="PT Mono"/>
                <a:cs typeface="PT Mono"/>
              </a:rPr>
              <a:t>Ф</a:t>
            </a:r>
            <a:r>
              <a:rPr sz="2700" spc="-25" dirty="0">
                <a:latin typeface="PT Mono"/>
                <a:cs typeface="PT Mono"/>
              </a:rPr>
              <a:t>ОТ</a:t>
            </a:r>
            <a:r>
              <a:rPr sz="2700" spc="-120" dirty="0">
                <a:latin typeface="PT Mono"/>
                <a:cs typeface="PT Mono"/>
              </a:rPr>
              <a:t>О</a:t>
            </a:r>
            <a:r>
              <a:rPr sz="2700" spc="-90" dirty="0">
                <a:latin typeface="PT Mono"/>
                <a:cs typeface="PT Mono"/>
              </a:rPr>
              <a:t>Г</a:t>
            </a:r>
            <a:r>
              <a:rPr sz="2700" spc="-190" dirty="0">
                <a:latin typeface="PT Mono"/>
                <a:cs typeface="PT Mono"/>
              </a:rPr>
              <a:t>Р</a:t>
            </a:r>
            <a:r>
              <a:rPr sz="2700" spc="-45" dirty="0">
                <a:latin typeface="PT Mono"/>
                <a:cs typeface="PT Mono"/>
              </a:rPr>
              <a:t>А</a:t>
            </a:r>
            <a:r>
              <a:rPr sz="2700" spc="20" dirty="0">
                <a:latin typeface="PT Mono"/>
                <a:cs typeface="PT Mono"/>
              </a:rPr>
              <a:t>Ф</a:t>
            </a:r>
            <a:r>
              <a:rPr sz="2700" spc="-25" dirty="0">
                <a:latin typeface="PT Mono"/>
                <a:cs typeface="PT Mono"/>
              </a:rPr>
              <a:t>И</a:t>
            </a:r>
            <a:r>
              <a:rPr sz="2700" dirty="0">
                <a:latin typeface="PT Mono"/>
                <a:cs typeface="PT Mono"/>
              </a:rPr>
              <a:t>Я</a:t>
            </a:r>
            <a:r>
              <a:rPr lang="ru-RU" sz="2700" dirty="0">
                <a:latin typeface="PT Mono"/>
                <a:cs typeface="PT Mono"/>
              </a:rPr>
              <a:t> </a:t>
            </a:r>
            <a:r>
              <a:rPr sz="2700" spc="15" dirty="0">
                <a:latin typeface="PT Mono"/>
                <a:cs typeface="PT Mono"/>
              </a:rPr>
              <a:t>М</a:t>
            </a:r>
            <a:r>
              <a:rPr sz="2700" spc="-100" dirty="0">
                <a:latin typeface="PT Mono"/>
                <a:cs typeface="PT Mono"/>
              </a:rPr>
              <a:t>А</a:t>
            </a:r>
            <a:r>
              <a:rPr sz="2700" spc="-30" dirty="0">
                <a:latin typeface="PT Mono"/>
                <a:cs typeface="PT Mono"/>
              </a:rPr>
              <a:t>С</a:t>
            </a:r>
            <a:r>
              <a:rPr sz="2700" spc="-85" dirty="0">
                <a:latin typeface="PT Mono"/>
                <a:cs typeface="PT Mono"/>
              </a:rPr>
              <a:t>Т</a:t>
            </a:r>
            <a:r>
              <a:rPr sz="2700" spc="-125" dirty="0">
                <a:latin typeface="PT Mono"/>
                <a:cs typeface="PT Mono"/>
              </a:rPr>
              <a:t>Е</a:t>
            </a:r>
            <a:r>
              <a:rPr sz="2700" spc="-70" dirty="0">
                <a:latin typeface="PT Mono"/>
                <a:cs typeface="PT Mono"/>
              </a:rPr>
              <a:t>Р</a:t>
            </a:r>
            <a:r>
              <a:rPr sz="2700" spc="-50" dirty="0">
                <a:latin typeface="PT Mono"/>
                <a:cs typeface="PT Mono"/>
              </a:rPr>
              <a:t>С</a:t>
            </a:r>
            <a:r>
              <a:rPr sz="2700" spc="-100" dirty="0">
                <a:latin typeface="PT Mono"/>
                <a:cs typeface="PT Mono"/>
              </a:rPr>
              <a:t>К</a:t>
            </a:r>
            <a:r>
              <a:rPr sz="2700" spc="5" dirty="0">
                <a:latin typeface="PT Mono"/>
                <a:cs typeface="PT Mono"/>
              </a:rPr>
              <a:t>О</a:t>
            </a:r>
            <a:r>
              <a:rPr sz="2700" dirty="0">
                <a:latin typeface="PT Mono"/>
                <a:cs typeface="PT Mono"/>
              </a:rPr>
              <a:t>Й</a:t>
            </a:r>
          </a:p>
        </p:txBody>
      </p:sp>
      <p:pic>
        <p:nvPicPr>
          <p:cNvPr id="2050" name="Picture 2" descr="C:\Users\ЭМИЛЬ\Desktop\фото мастерских\312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5833" y="1453773"/>
            <a:ext cx="13806367" cy="8122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800" y="0"/>
            <a:ext cx="153543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400" dirty="0" smtClean="0">
                <a:cs typeface="Times New Roman"/>
              </a:rPr>
              <a:t>Мастерская 4: Разработка мобильный приложений</a:t>
            </a:r>
            <a:endParaRPr lang="ru-RU" sz="5400" dirty="0"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3000" y="9663668"/>
            <a:ext cx="3072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3700">
              <a:lnSpc>
                <a:spcPct val="100000"/>
              </a:lnSpc>
              <a:tabLst>
                <a:tab pos="1419860" algn="l"/>
                <a:tab pos="3205480" algn="l"/>
              </a:tabLst>
            </a:pPr>
            <a:r>
              <a:rPr lang="bg-BG" spc="-10" dirty="0">
                <a:latin typeface="PT Mono"/>
                <a:cs typeface="PT Mono"/>
              </a:rPr>
              <a:t>ФОТО </a:t>
            </a:r>
            <a:r>
              <a:rPr lang="bg-BG" spc="-70" dirty="0">
                <a:latin typeface="PT Mono"/>
                <a:cs typeface="PT Mono"/>
              </a:rPr>
              <a:t>РАБОЧЕГО </a:t>
            </a:r>
            <a:r>
              <a:rPr lang="bg-BG" spc="-65" dirty="0">
                <a:latin typeface="PT Mono"/>
                <a:cs typeface="PT Mono"/>
              </a:rPr>
              <a:t>МЕСТА</a:t>
            </a:r>
            <a:endParaRPr lang="bg-BG" dirty="0">
              <a:latin typeface="PT Mono"/>
              <a:cs typeface="PT Mono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F5B63B6F-EA90-4BDF-A70D-5925E7FCED54}"/>
              </a:ext>
            </a:extLst>
          </p:cNvPr>
          <p:cNvSpPr/>
          <p:nvPr/>
        </p:nvSpPr>
        <p:spPr>
          <a:xfrm>
            <a:off x="9954576" y="9663668"/>
            <a:ext cx="4117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3700">
              <a:lnSpc>
                <a:spcPct val="100000"/>
              </a:lnSpc>
            </a:pPr>
            <a:r>
              <a:rPr lang="bg-BG" spc="-10" dirty="0">
                <a:latin typeface="PT Mono"/>
                <a:cs typeface="PT Mono"/>
              </a:rPr>
              <a:t>ФОТО ЭЛЕМЕНТОВ </a:t>
            </a:r>
            <a:r>
              <a:rPr lang="bg-BG" spc="-40" dirty="0">
                <a:latin typeface="PT Mono"/>
                <a:cs typeface="PT Mono"/>
              </a:rPr>
              <a:t>БРЕНДБУКА</a:t>
            </a:r>
            <a:endParaRPr lang="bg-BG" dirty="0">
              <a:latin typeface="PT Mono"/>
              <a:cs typeface="PT Mono"/>
            </a:endParaRPr>
          </a:p>
        </p:txBody>
      </p:sp>
      <p:pic>
        <p:nvPicPr>
          <p:cNvPr id="3074" name="Picture 2" descr="C:\Users\ЭМИЛЬ\Desktop\фото мастерских\312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2400" y="5575300"/>
            <a:ext cx="5867400" cy="4000500"/>
          </a:xfrm>
          <a:prstGeom prst="rect">
            <a:avLst/>
          </a:prstGeom>
          <a:noFill/>
        </p:spPr>
      </p:pic>
      <p:pic>
        <p:nvPicPr>
          <p:cNvPr id="3075" name="Picture 3" descr="C:\Users\ЭМИЛЬ\Desktop\фото мастерских\312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2400" y="1648618"/>
            <a:ext cx="5867400" cy="3812382"/>
          </a:xfrm>
          <a:prstGeom prst="rect">
            <a:avLst/>
          </a:prstGeom>
          <a:noFill/>
        </p:spPr>
      </p:pic>
      <p:pic>
        <p:nvPicPr>
          <p:cNvPr id="3076" name="Picture 4" descr="C:\Users\ЭМИЛЬ\Desktop\фото для презентации\IMG-20201109-WA0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37600" y="1651000"/>
            <a:ext cx="5943600" cy="792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27000"/>
            <a:ext cx="153543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400" dirty="0" smtClean="0">
                <a:cs typeface="Times New Roman"/>
              </a:rPr>
              <a:t>Мастерская 5 разработка компьютерных игр и </a:t>
            </a:r>
            <a:r>
              <a:rPr lang="ru-RU" sz="5400" dirty="0" err="1" smtClean="0">
                <a:cs typeface="Times New Roman"/>
              </a:rPr>
              <a:t>мультимедийных</a:t>
            </a:r>
            <a:r>
              <a:rPr lang="ru-RU" sz="5400" dirty="0" smtClean="0">
                <a:cs typeface="Times New Roman"/>
              </a:rPr>
              <a:t> приложений</a:t>
            </a:r>
            <a:endParaRPr lang="ru-RU" sz="5400" dirty="0"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752600"/>
            <a:ext cx="15341600" cy="8204200"/>
          </a:xfrm>
          <a:custGeom>
            <a:avLst/>
            <a:gdLst/>
            <a:ahLst/>
            <a:cxnLst/>
            <a:rect l="l" t="t" r="r" b="b"/>
            <a:pathLst>
              <a:path w="15341600" h="8204200">
                <a:moveTo>
                  <a:pt x="0" y="8204200"/>
                </a:moveTo>
                <a:lnTo>
                  <a:pt x="15341600" y="8204200"/>
                </a:lnTo>
                <a:lnTo>
                  <a:pt x="15341600" y="0"/>
                </a:lnTo>
                <a:lnTo>
                  <a:pt x="0" y="0"/>
                </a:lnTo>
                <a:lnTo>
                  <a:pt x="0" y="8204200"/>
                </a:lnTo>
                <a:close/>
              </a:path>
            </a:pathLst>
          </a:custGeom>
          <a:solidFill>
            <a:srgbClr val="000000">
              <a:alpha val="1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8200" y="9291320"/>
            <a:ext cx="113284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60600" algn="l"/>
                <a:tab pos="4466590" algn="l"/>
              </a:tabLst>
            </a:pPr>
            <a:r>
              <a:rPr sz="2700" dirty="0">
                <a:latin typeface="PT Mono"/>
                <a:cs typeface="PT Mono"/>
              </a:rPr>
              <a:t>П</a:t>
            </a:r>
            <a:r>
              <a:rPr sz="2700" spc="15" dirty="0">
                <a:latin typeface="PT Mono"/>
                <a:cs typeface="PT Mono"/>
              </a:rPr>
              <a:t>А</a:t>
            </a:r>
            <a:r>
              <a:rPr sz="2700" spc="5" dirty="0">
                <a:latin typeface="PT Mono"/>
                <a:cs typeface="PT Mono"/>
              </a:rPr>
              <a:t>Н</a:t>
            </a:r>
            <a:r>
              <a:rPr sz="2700" spc="-50" dirty="0">
                <a:latin typeface="PT Mono"/>
                <a:cs typeface="PT Mono"/>
              </a:rPr>
              <a:t>О</a:t>
            </a:r>
            <a:r>
              <a:rPr sz="2700" spc="-190" dirty="0">
                <a:latin typeface="PT Mono"/>
                <a:cs typeface="PT Mono"/>
              </a:rPr>
              <a:t>Р</a:t>
            </a:r>
            <a:r>
              <a:rPr sz="2700" spc="15" dirty="0">
                <a:latin typeface="PT Mono"/>
                <a:cs typeface="PT Mono"/>
              </a:rPr>
              <a:t>А</a:t>
            </a:r>
            <a:r>
              <a:rPr sz="2700" spc="20" dirty="0">
                <a:latin typeface="PT Mono"/>
                <a:cs typeface="PT Mono"/>
              </a:rPr>
              <a:t>М</a:t>
            </a:r>
            <a:r>
              <a:rPr sz="2700" spc="15" dirty="0">
                <a:latin typeface="PT Mono"/>
                <a:cs typeface="PT Mono"/>
              </a:rPr>
              <a:t>Н</a:t>
            </a:r>
            <a:r>
              <a:rPr sz="2700" spc="40" dirty="0">
                <a:latin typeface="PT Mono"/>
                <a:cs typeface="PT Mono"/>
              </a:rPr>
              <a:t>А</a:t>
            </a:r>
            <a:r>
              <a:rPr sz="2700" dirty="0">
                <a:latin typeface="PT Mono"/>
                <a:cs typeface="PT Mono"/>
              </a:rPr>
              <a:t>Я</a:t>
            </a:r>
            <a:r>
              <a:rPr lang="ru-RU" sz="2700" dirty="0">
                <a:latin typeface="PT Mono"/>
                <a:cs typeface="PT Mono"/>
              </a:rPr>
              <a:t> </a:t>
            </a:r>
            <a:r>
              <a:rPr sz="2700" spc="25" dirty="0">
                <a:latin typeface="PT Mono"/>
                <a:cs typeface="PT Mono"/>
              </a:rPr>
              <a:t>Ф</a:t>
            </a:r>
            <a:r>
              <a:rPr sz="2700" spc="-25" dirty="0">
                <a:latin typeface="PT Mono"/>
                <a:cs typeface="PT Mono"/>
              </a:rPr>
              <a:t>ОТ</a:t>
            </a:r>
            <a:r>
              <a:rPr sz="2700" spc="-120" dirty="0">
                <a:latin typeface="PT Mono"/>
                <a:cs typeface="PT Mono"/>
              </a:rPr>
              <a:t>О</a:t>
            </a:r>
            <a:r>
              <a:rPr sz="2700" spc="-90" dirty="0">
                <a:latin typeface="PT Mono"/>
                <a:cs typeface="PT Mono"/>
              </a:rPr>
              <a:t>Г</a:t>
            </a:r>
            <a:r>
              <a:rPr sz="2700" spc="-190" dirty="0">
                <a:latin typeface="PT Mono"/>
                <a:cs typeface="PT Mono"/>
              </a:rPr>
              <a:t>Р</a:t>
            </a:r>
            <a:r>
              <a:rPr sz="2700" spc="-45" dirty="0">
                <a:latin typeface="PT Mono"/>
                <a:cs typeface="PT Mono"/>
              </a:rPr>
              <a:t>А</a:t>
            </a:r>
            <a:r>
              <a:rPr sz="2700" spc="20" dirty="0">
                <a:latin typeface="PT Mono"/>
                <a:cs typeface="PT Mono"/>
              </a:rPr>
              <a:t>Ф</a:t>
            </a:r>
            <a:r>
              <a:rPr sz="2700" spc="-25" dirty="0">
                <a:latin typeface="PT Mono"/>
                <a:cs typeface="PT Mono"/>
              </a:rPr>
              <a:t>И</a:t>
            </a:r>
            <a:r>
              <a:rPr sz="2700" dirty="0">
                <a:latin typeface="PT Mono"/>
                <a:cs typeface="PT Mono"/>
              </a:rPr>
              <a:t>Я</a:t>
            </a:r>
            <a:r>
              <a:rPr lang="ru-RU" sz="2700" dirty="0">
                <a:latin typeface="PT Mono"/>
                <a:cs typeface="PT Mono"/>
              </a:rPr>
              <a:t> </a:t>
            </a:r>
            <a:r>
              <a:rPr sz="2700" spc="15" dirty="0">
                <a:latin typeface="PT Mono"/>
                <a:cs typeface="PT Mono"/>
              </a:rPr>
              <a:t>М</a:t>
            </a:r>
            <a:r>
              <a:rPr sz="2700" spc="-100" dirty="0">
                <a:latin typeface="PT Mono"/>
                <a:cs typeface="PT Mono"/>
              </a:rPr>
              <a:t>А</a:t>
            </a:r>
            <a:r>
              <a:rPr sz="2700" spc="-30" dirty="0">
                <a:latin typeface="PT Mono"/>
                <a:cs typeface="PT Mono"/>
              </a:rPr>
              <a:t>С</a:t>
            </a:r>
            <a:r>
              <a:rPr sz="2700" spc="-85" dirty="0">
                <a:latin typeface="PT Mono"/>
                <a:cs typeface="PT Mono"/>
              </a:rPr>
              <a:t>Т</a:t>
            </a:r>
            <a:r>
              <a:rPr sz="2700" spc="-125" dirty="0">
                <a:latin typeface="PT Mono"/>
                <a:cs typeface="PT Mono"/>
              </a:rPr>
              <a:t>Е</a:t>
            </a:r>
            <a:r>
              <a:rPr sz="2700" spc="-70" dirty="0">
                <a:latin typeface="PT Mono"/>
                <a:cs typeface="PT Mono"/>
              </a:rPr>
              <a:t>Р</a:t>
            </a:r>
            <a:r>
              <a:rPr sz="2700" spc="-50" dirty="0">
                <a:latin typeface="PT Mono"/>
                <a:cs typeface="PT Mono"/>
              </a:rPr>
              <a:t>С</a:t>
            </a:r>
            <a:r>
              <a:rPr sz="2700" spc="-100" dirty="0">
                <a:latin typeface="PT Mono"/>
                <a:cs typeface="PT Mono"/>
              </a:rPr>
              <a:t>К</a:t>
            </a:r>
            <a:r>
              <a:rPr sz="2700" spc="5" dirty="0">
                <a:latin typeface="PT Mono"/>
                <a:cs typeface="PT Mono"/>
              </a:rPr>
              <a:t>О</a:t>
            </a:r>
            <a:r>
              <a:rPr sz="2700" dirty="0">
                <a:latin typeface="PT Mono"/>
                <a:cs typeface="PT Mono"/>
              </a:rPr>
              <a:t>Й</a:t>
            </a:r>
          </a:p>
        </p:txBody>
      </p:sp>
      <p:pic>
        <p:nvPicPr>
          <p:cNvPr id="4098" name="Picture 2" descr="C:\Users\ЭМИЛЬ\Desktop\фото мастерских\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200" y="2336800"/>
            <a:ext cx="1502483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800" y="0"/>
            <a:ext cx="153543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400" dirty="0" smtClean="0">
                <a:cs typeface="Times New Roman"/>
              </a:rPr>
              <a:t>Мастерская 5 разработка компьютерных игр и </a:t>
            </a:r>
            <a:r>
              <a:rPr lang="ru-RU" sz="5400" dirty="0" err="1" smtClean="0">
                <a:cs typeface="Times New Roman"/>
              </a:rPr>
              <a:t>мультимедийных</a:t>
            </a:r>
            <a:r>
              <a:rPr lang="ru-RU" sz="5400" dirty="0" smtClean="0">
                <a:cs typeface="Times New Roman"/>
              </a:rPr>
              <a:t> приложений</a:t>
            </a:r>
            <a:endParaRPr lang="ru-RU" sz="5400" dirty="0"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5964" y="9587468"/>
            <a:ext cx="3072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3700">
              <a:lnSpc>
                <a:spcPct val="100000"/>
              </a:lnSpc>
              <a:tabLst>
                <a:tab pos="1419860" algn="l"/>
                <a:tab pos="3205480" algn="l"/>
              </a:tabLst>
            </a:pPr>
            <a:r>
              <a:rPr lang="bg-BG" spc="-10" dirty="0">
                <a:latin typeface="PT Mono"/>
                <a:cs typeface="PT Mono"/>
              </a:rPr>
              <a:t>ФОТО </a:t>
            </a:r>
            <a:r>
              <a:rPr lang="bg-BG" spc="-70" dirty="0">
                <a:latin typeface="PT Mono"/>
                <a:cs typeface="PT Mono"/>
              </a:rPr>
              <a:t>РАБОЧЕГО </a:t>
            </a:r>
            <a:r>
              <a:rPr lang="bg-BG" spc="-65" dirty="0">
                <a:latin typeface="PT Mono"/>
                <a:cs typeface="PT Mono"/>
              </a:rPr>
              <a:t>МЕСТА</a:t>
            </a:r>
            <a:endParaRPr lang="bg-BG" dirty="0">
              <a:latin typeface="PT Mono"/>
              <a:cs typeface="PT Mono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F876F860-D26E-4DFF-B89F-E3D01C303D3E}"/>
              </a:ext>
            </a:extLst>
          </p:cNvPr>
          <p:cNvSpPr/>
          <p:nvPr/>
        </p:nvSpPr>
        <p:spPr>
          <a:xfrm>
            <a:off x="10490200" y="9575800"/>
            <a:ext cx="4117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3700">
              <a:lnSpc>
                <a:spcPct val="100000"/>
              </a:lnSpc>
            </a:pPr>
            <a:r>
              <a:rPr lang="bg-BG" spc="-10" dirty="0">
                <a:latin typeface="PT Mono"/>
                <a:cs typeface="PT Mono"/>
              </a:rPr>
              <a:t>ФОТО ЭЛЕМЕНТОВ </a:t>
            </a:r>
            <a:r>
              <a:rPr lang="bg-BG" spc="-40" dirty="0">
                <a:latin typeface="PT Mono"/>
                <a:cs typeface="PT Mono"/>
              </a:rPr>
              <a:t>БРЕНДБУКА</a:t>
            </a:r>
            <a:endParaRPr lang="bg-BG" dirty="0">
              <a:latin typeface="PT Mono"/>
              <a:cs typeface="PT Mono"/>
            </a:endParaRPr>
          </a:p>
        </p:txBody>
      </p:sp>
      <p:pic>
        <p:nvPicPr>
          <p:cNvPr id="5122" name="Picture 2" descr="C:\Users\ЭМИЛЬ\Desktop\фото мастерских\313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0" y="1803400"/>
            <a:ext cx="3568699" cy="7712970"/>
          </a:xfrm>
          <a:prstGeom prst="rect">
            <a:avLst/>
          </a:prstGeom>
          <a:noFill/>
        </p:spPr>
      </p:pic>
      <p:pic>
        <p:nvPicPr>
          <p:cNvPr id="5123" name="Picture 3" descr="C:\Users\ЭМИЛЬ\Desktop\фото мастерских\313 (4).jpg"/>
          <p:cNvPicPr>
            <a:picLocks noChangeAspect="1" noChangeArrowheads="1"/>
          </p:cNvPicPr>
          <p:nvPr/>
        </p:nvPicPr>
        <p:blipFill>
          <a:blip r:embed="rId4" cstate="print"/>
          <a:srcRect l="8822" r="748"/>
          <a:stretch>
            <a:fillRect/>
          </a:stretch>
        </p:blipFill>
        <p:spPr bwMode="auto">
          <a:xfrm>
            <a:off x="228600" y="5692864"/>
            <a:ext cx="7289800" cy="3806736"/>
          </a:xfrm>
          <a:prstGeom prst="rect">
            <a:avLst/>
          </a:prstGeom>
          <a:noFill/>
        </p:spPr>
      </p:pic>
      <p:pic>
        <p:nvPicPr>
          <p:cNvPr id="5124" name="Picture 4" descr="C:\Users\ЭМИЛЬ\Desktop\фото мастерских\313(1).jpg"/>
          <p:cNvPicPr>
            <a:picLocks noChangeAspect="1" noChangeArrowheads="1"/>
          </p:cNvPicPr>
          <p:nvPr/>
        </p:nvPicPr>
        <p:blipFill>
          <a:blip r:embed="rId5" cstate="print"/>
          <a:srcRect r="8335"/>
          <a:stretch>
            <a:fillRect/>
          </a:stretch>
        </p:blipFill>
        <p:spPr bwMode="auto">
          <a:xfrm>
            <a:off x="227476" y="1803400"/>
            <a:ext cx="7367124" cy="3795272"/>
          </a:xfrm>
          <a:prstGeom prst="rect">
            <a:avLst/>
          </a:prstGeom>
          <a:noFill/>
        </p:spPr>
      </p:pic>
      <p:pic>
        <p:nvPicPr>
          <p:cNvPr id="5127" name="Picture 7" descr="C:\Users\ЭМИЛЬ\Desktop\фото для презентации\IMG-20201109-WA0029.jpg"/>
          <p:cNvPicPr>
            <a:picLocks noChangeAspect="1" noChangeArrowheads="1"/>
          </p:cNvPicPr>
          <p:nvPr/>
        </p:nvPicPr>
        <p:blipFill>
          <a:blip r:embed="rId6" cstate="print"/>
          <a:srcRect l="18932" t="5313" r="10234" b="1875"/>
          <a:stretch>
            <a:fillRect/>
          </a:stretch>
        </p:blipFill>
        <p:spPr bwMode="auto">
          <a:xfrm>
            <a:off x="11480800" y="1803400"/>
            <a:ext cx="4415878" cy="77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="" xmlns:a16="http://schemas.microsoft.com/office/drawing/2014/main" id="{0EE3EBB9-9887-4853-A69A-3168A8586571}"/>
              </a:ext>
            </a:extLst>
          </p:cNvPr>
          <p:cNvSpPr txBox="1"/>
          <p:nvPr/>
        </p:nvSpPr>
        <p:spPr>
          <a:xfrm>
            <a:off x="444500" y="269230"/>
            <a:ext cx="15151100" cy="128990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algn="ctr">
              <a:lnSpc>
                <a:spcPts val="5000"/>
              </a:lnSpc>
              <a:tabLst>
                <a:tab pos="3894454" algn="l"/>
                <a:tab pos="5344160" algn="l"/>
                <a:tab pos="5720715" algn="l"/>
                <a:tab pos="6258560" algn="l"/>
                <a:tab pos="8383270" algn="l"/>
                <a:tab pos="10875010" algn="l"/>
              </a:tabLst>
            </a:pPr>
            <a:r>
              <a:rPr sz="3200" spc="-160" dirty="0">
                <a:latin typeface="PT Mono"/>
              </a:rPr>
              <a:t>ПЕРЕЧЕНЬ</a:t>
            </a:r>
            <a:r>
              <a:rPr lang="ru-RU" sz="3200" spc="-160" dirty="0">
                <a:latin typeface="PT Mono"/>
              </a:rPr>
              <a:t> </a:t>
            </a:r>
            <a:r>
              <a:rPr sz="3200" spc="-160" dirty="0">
                <a:latin typeface="PT Mono"/>
              </a:rPr>
              <a:t>ОБРАЗОВАТЕЛЬНЫХ</a:t>
            </a:r>
            <a:r>
              <a:rPr lang="ru-RU" sz="3200" spc="-160" dirty="0">
                <a:latin typeface="PT Mono"/>
              </a:rPr>
              <a:t> </a:t>
            </a:r>
            <a:r>
              <a:rPr sz="3200" spc="-160" dirty="0">
                <a:latin typeface="PT Mono"/>
              </a:rPr>
              <a:t>ПРОГРАММ</a:t>
            </a:r>
            <a:r>
              <a:rPr lang="ru-RU" sz="3200" dirty="0">
                <a:latin typeface="PT Mono"/>
                <a:cs typeface="PT Mono"/>
              </a:rPr>
              <a:t>, </a:t>
            </a:r>
            <a:r>
              <a:rPr sz="3200" spc="-114" dirty="0">
                <a:latin typeface="PT Mono"/>
                <a:cs typeface="PT Mono"/>
              </a:rPr>
              <a:t>РЕАЛИЗУЕМЫХ</a:t>
            </a:r>
            <a:r>
              <a:rPr lang="ru-RU" sz="3200" spc="-114" dirty="0">
                <a:latin typeface="PT Mono"/>
                <a:cs typeface="PT Mono"/>
              </a:rPr>
              <a:t> </a:t>
            </a:r>
            <a:br>
              <a:rPr lang="ru-RU" sz="3200" spc="-114" dirty="0">
                <a:latin typeface="PT Mono"/>
                <a:cs typeface="PT Mono"/>
              </a:rPr>
            </a:br>
            <a:r>
              <a:rPr sz="3200" dirty="0">
                <a:latin typeface="PT Mono"/>
                <a:cs typeface="PT Mono"/>
              </a:rPr>
              <a:t>С</a:t>
            </a:r>
            <a:r>
              <a:rPr lang="ru-RU" sz="3200" dirty="0">
                <a:latin typeface="PT Mono"/>
                <a:cs typeface="PT Mono"/>
              </a:rPr>
              <a:t> </a:t>
            </a:r>
            <a:r>
              <a:rPr sz="3200" spc="-130" dirty="0">
                <a:latin typeface="PT Mono"/>
                <a:cs typeface="PT Mono"/>
              </a:rPr>
              <a:t>ИСПОЛЬЗОВАНИЕ</a:t>
            </a:r>
            <a:r>
              <a:rPr lang="ru-RU" sz="3200" spc="-130" dirty="0">
                <a:latin typeface="PT Mono"/>
                <a:cs typeface="PT Mono"/>
              </a:rPr>
              <a:t>М</a:t>
            </a:r>
            <a:r>
              <a:rPr sz="3200" spc="-130" dirty="0">
                <a:latin typeface="PT Mono"/>
                <a:cs typeface="PT Mono"/>
              </a:rPr>
              <a:t>  </a:t>
            </a:r>
            <a:r>
              <a:rPr sz="3200" spc="-160" dirty="0">
                <a:latin typeface="PT Mono"/>
                <a:cs typeface="PT Mono"/>
              </a:rPr>
              <a:t>ОБОРУДОВАНИЯ</a:t>
            </a:r>
            <a:r>
              <a:rPr lang="ru-RU" sz="3200" spc="-160" dirty="0">
                <a:latin typeface="PT Mono"/>
                <a:cs typeface="PT Mono"/>
              </a:rPr>
              <a:t> </a:t>
            </a:r>
            <a:r>
              <a:rPr lang="ru-RU" sz="3200" spc="-130" dirty="0">
                <a:latin typeface="PT Mono"/>
                <a:cs typeface="PT Mono"/>
              </a:rPr>
              <a:t> </a:t>
            </a:r>
            <a:r>
              <a:rPr sz="3200" spc="-55" dirty="0">
                <a:latin typeface="PT Mono"/>
                <a:cs typeface="PT Mono"/>
              </a:rPr>
              <a:t>СОЗДАННЫХ  </a:t>
            </a:r>
            <a:r>
              <a:rPr sz="3200" spc="-155" dirty="0">
                <a:latin typeface="PT Mono"/>
                <a:cs typeface="PT Mono"/>
              </a:rPr>
              <a:t>МАСТЕРСКИХ</a:t>
            </a:r>
            <a:endParaRPr sz="3200" dirty="0">
              <a:latin typeface="PT Mono"/>
              <a:cs typeface="PT Mono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2C85A42-2D11-41C6-9CF7-3903E651A2A6}"/>
              </a:ext>
            </a:extLst>
          </p:cNvPr>
          <p:cNvSpPr/>
          <p:nvPr/>
        </p:nvSpPr>
        <p:spPr>
          <a:xfrm>
            <a:off x="736600" y="1879600"/>
            <a:ext cx="13792200" cy="6546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b="1" dirty="0">
              <a:latin typeface="PT Mon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  <a:t>Программы СПО</a:t>
            </a:r>
            <a:r>
              <a:rPr lang="ru-RU" sz="2800" b="1" dirty="0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</a:pPr>
            <a:r>
              <a:rPr lang="ru-RU" sz="2800" dirty="0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  <a:t>ПМ.04. Выполнение работ по одной или нескольким профессиям ПКС</a:t>
            </a:r>
            <a:br>
              <a:rPr lang="ru-RU" sz="2800" dirty="0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  <a:t>ПМ.04 Обеспечение проектной деятельности ПИДПО IT-решения для бизнеса на платформе 1С: Предприятие – 300ч. (ДЭ)</a:t>
            </a:r>
            <a:br>
              <a:rPr lang="ru-RU" sz="2800" dirty="0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  <a:t>1. Разработка мобильных приложений ПКС – 150ч. (ДЭ)</a:t>
            </a:r>
            <a:br>
              <a:rPr lang="ru-RU" sz="2800" dirty="0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  <a:t>МДК 03.01 Технология разработки ПО ПКС – 296ч. (ДЭ)</a:t>
            </a:r>
            <a:br>
              <a:rPr lang="ru-RU" sz="2800" dirty="0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  <a:t>ПМ.04. Выполнение работ по одной или нескольким профессиям ПКС</a:t>
            </a:r>
            <a:endParaRPr lang="en-US" sz="2800" dirty="0" smtClean="0">
              <a:latin typeface="PT Mon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  <a:t>ПМ.04 Обеспечение проектной деятельности ПИ</a:t>
            </a:r>
            <a:endParaRPr lang="ru-RU" sz="2800" b="1" dirty="0" smtClean="0">
              <a:latin typeface="PT Mon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  <a:t>МДК 03.01 Технология разработки ПО ПКС</a:t>
            </a:r>
            <a:endParaRPr lang="ru-RU" sz="2800" b="1" dirty="0" smtClean="0">
              <a:latin typeface="PT Mon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b="1" dirty="0" smtClean="0">
              <a:latin typeface="PT Mon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b="1" dirty="0" smtClean="0">
              <a:latin typeface="PT Mon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b="1" dirty="0" smtClean="0">
              <a:latin typeface="PT Mon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b="1" dirty="0" smtClean="0">
              <a:latin typeface="PT Mon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b="1" dirty="0" smtClean="0">
              <a:latin typeface="PT Mon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PT Mon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="" xmlns:a16="http://schemas.microsoft.com/office/drawing/2014/main" id="{0EE3EBB9-9887-4853-A69A-3168A8586571}"/>
              </a:ext>
            </a:extLst>
          </p:cNvPr>
          <p:cNvSpPr txBox="1"/>
          <p:nvPr/>
        </p:nvSpPr>
        <p:spPr>
          <a:xfrm>
            <a:off x="444500" y="269230"/>
            <a:ext cx="15151100" cy="128990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algn="ctr">
              <a:lnSpc>
                <a:spcPts val="5000"/>
              </a:lnSpc>
              <a:tabLst>
                <a:tab pos="3894454" algn="l"/>
                <a:tab pos="5344160" algn="l"/>
                <a:tab pos="5720715" algn="l"/>
                <a:tab pos="6258560" algn="l"/>
                <a:tab pos="8383270" algn="l"/>
                <a:tab pos="10875010" algn="l"/>
              </a:tabLst>
            </a:pPr>
            <a:r>
              <a:rPr sz="3200" spc="-130" dirty="0">
                <a:latin typeface="PT Mono"/>
              </a:rPr>
              <a:t>ПЕРЕЧЕНЬ</a:t>
            </a:r>
            <a:r>
              <a:rPr lang="ru-RU" sz="3200" spc="-130" dirty="0">
                <a:latin typeface="PT Mono"/>
              </a:rPr>
              <a:t> </a:t>
            </a:r>
            <a:r>
              <a:rPr sz="3200" spc="-130" dirty="0">
                <a:latin typeface="PT Mono"/>
              </a:rPr>
              <a:t>ОБРАЗОВАТЕЛЬНЫХ</a:t>
            </a:r>
            <a:r>
              <a:rPr lang="ru-RU" sz="3200" spc="-130" dirty="0">
                <a:latin typeface="PT Mono"/>
              </a:rPr>
              <a:t> </a:t>
            </a:r>
            <a:r>
              <a:rPr sz="3200" spc="-130" dirty="0">
                <a:latin typeface="PT Mono"/>
              </a:rPr>
              <a:t>ПРОГРАММ</a:t>
            </a:r>
            <a:r>
              <a:rPr lang="ru-RU" sz="3200" dirty="0">
                <a:latin typeface="PT Mono"/>
                <a:cs typeface="PT Mono"/>
              </a:rPr>
              <a:t>, </a:t>
            </a:r>
            <a:r>
              <a:rPr sz="3200" spc="-114" dirty="0">
                <a:latin typeface="PT Mono"/>
                <a:cs typeface="PT Mono"/>
              </a:rPr>
              <a:t>РЕАЛИЗУЕМЫХ</a:t>
            </a:r>
            <a:r>
              <a:rPr lang="ru-RU" sz="3200" spc="-114" dirty="0">
                <a:latin typeface="PT Mono"/>
                <a:cs typeface="PT Mono"/>
              </a:rPr>
              <a:t> </a:t>
            </a:r>
            <a:br>
              <a:rPr lang="ru-RU" sz="3200" spc="-114" dirty="0">
                <a:latin typeface="PT Mono"/>
                <a:cs typeface="PT Mono"/>
              </a:rPr>
            </a:br>
            <a:r>
              <a:rPr sz="3200" dirty="0">
                <a:latin typeface="PT Mono"/>
                <a:cs typeface="PT Mono"/>
              </a:rPr>
              <a:t>С</a:t>
            </a:r>
            <a:r>
              <a:rPr lang="ru-RU" sz="3200" dirty="0">
                <a:latin typeface="PT Mono"/>
                <a:cs typeface="PT Mono"/>
              </a:rPr>
              <a:t> </a:t>
            </a:r>
            <a:r>
              <a:rPr sz="3200" spc="-130" dirty="0">
                <a:latin typeface="PT Mono"/>
                <a:cs typeface="PT Mono"/>
              </a:rPr>
              <a:t>ИСПОЛЬЗОВАНИЕ</a:t>
            </a:r>
            <a:r>
              <a:rPr lang="ru-RU" sz="3200" spc="-130" dirty="0">
                <a:latin typeface="PT Mono"/>
                <a:cs typeface="PT Mono"/>
              </a:rPr>
              <a:t>М</a:t>
            </a:r>
            <a:r>
              <a:rPr sz="3200" spc="-130" dirty="0">
                <a:latin typeface="PT Mono"/>
                <a:cs typeface="PT Mono"/>
              </a:rPr>
              <a:t>  </a:t>
            </a:r>
            <a:r>
              <a:rPr sz="3200" spc="-160" dirty="0">
                <a:latin typeface="PT Mono"/>
                <a:cs typeface="PT Mono"/>
              </a:rPr>
              <a:t>ОБОРУДОВАНИЯ</a:t>
            </a:r>
            <a:r>
              <a:rPr lang="ru-RU" sz="3200" spc="-160" dirty="0">
                <a:latin typeface="PT Mono"/>
                <a:cs typeface="PT Mono"/>
              </a:rPr>
              <a:t> </a:t>
            </a:r>
            <a:r>
              <a:rPr lang="ru-RU" sz="3200" spc="-130" dirty="0">
                <a:latin typeface="PT Mono"/>
                <a:cs typeface="PT Mono"/>
              </a:rPr>
              <a:t> </a:t>
            </a:r>
            <a:r>
              <a:rPr sz="3200" spc="-55" dirty="0">
                <a:latin typeface="PT Mono"/>
                <a:cs typeface="PT Mono"/>
              </a:rPr>
              <a:t>СОЗДАННЫХ  </a:t>
            </a:r>
            <a:r>
              <a:rPr sz="3200" spc="-155" dirty="0">
                <a:latin typeface="PT Mono"/>
                <a:cs typeface="PT Mono"/>
              </a:rPr>
              <a:t>МАСТЕРСКИХ</a:t>
            </a:r>
            <a:endParaRPr sz="3200" dirty="0">
              <a:latin typeface="PT Mono"/>
              <a:cs typeface="PT Mono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2C85A42-2D11-41C6-9CF7-3903E651A2A6}"/>
              </a:ext>
            </a:extLst>
          </p:cNvPr>
          <p:cNvSpPr/>
          <p:nvPr/>
        </p:nvSpPr>
        <p:spPr>
          <a:xfrm>
            <a:off x="584200" y="1727200"/>
            <a:ext cx="13563600" cy="7666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  <a:t>Программы ДПО:</a:t>
            </a:r>
            <a:endParaRPr lang="en-US" sz="2800" b="1" dirty="0" smtClean="0">
              <a:latin typeface="PT Mon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2800" b="1" dirty="0" smtClean="0">
              <a:latin typeface="PT Mon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  <a:t>ДПО Программные решения для бизнеса</a:t>
            </a:r>
            <a:endParaRPr lang="en-US" sz="2800" b="1" dirty="0" smtClean="0">
              <a:latin typeface="PT Mon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  <a:t>ДПО Разработка мобильных приложений: </a:t>
            </a:r>
            <a:r>
              <a:rPr lang="ru-RU" sz="2800" dirty="0" err="1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  <a:t>Android</a:t>
            </a:r>
            <a:r>
              <a:rPr lang="ru-RU" sz="2800" dirty="0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  <a:t>Studio</a:t>
            </a:r>
            <a:r>
              <a:rPr lang="ru-RU" sz="2800" dirty="0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  <a:t>XCode</a:t>
            </a:r>
            <a:r>
              <a:rPr lang="ru-RU" sz="2800" dirty="0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  <a:t>Xamarin</a:t>
            </a:r>
            <a:r>
              <a:rPr lang="ru-RU" sz="2800" dirty="0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  <a:t>Forms</a:t>
            </a:r>
            <a:r>
              <a:rPr lang="ru-RU" sz="2800" dirty="0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  <a:t> – 300ч.</a:t>
            </a:r>
            <a:br>
              <a:rPr lang="ru-RU" sz="2800" dirty="0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  <a:t>1. Разработка </a:t>
            </a:r>
            <a:r>
              <a:rPr lang="ru-RU" sz="2800" dirty="0" err="1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  <a:t>веб-приложений</a:t>
            </a:r>
            <a:r>
              <a:rPr lang="ru-RU" sz="2800" dirty="0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  <a:t> ПИ – 109ч. (54(6+48)+35+20к.р.)(ДЭ)</a:t>
            </a:r>
            <a:br>
              <a:rPr lang="ru-RU" sz="2800" dirty="0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  <a:t>ДПО Веб-дизайн и разработка – 300ч. (ДЭ)</a:t>
            </a:r>
            <a:br>
              <a:rPr lang="ru-RU" sz="2800" dirty="0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  <a:t>ДПО Разработка компьютерных игр и МП – 300ч. (ДЭ)</a:t>
            </a:r>
            <a:endParaRPr lang="en-US" sz="2800" b="1" dirty="0" smtClean="0">
              <a:latin typeface="PT Mon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800" dirty="0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  <a:t>ДПО Программные решения для бизнеса</a:t>
            </a:r>
            <a:br>
              <a:rPr lang="ru-RU" sz="2800" dirty="0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  <a:t>ДПО IT-решения для бизнеса на платформе 1С: Предприятие</a:t>
            </a:r>
            <a:br>
              <a:rPr lang="ru-RU" sz="2800" dirty="0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мобильных приложений ПКС</a:t>
            </a:r>
            <a:br>
              <a:rPr lang="ru-RU" sz="2800" dirty="0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  <a:t>ДПО Разработка мобильных приложений: </a:t>
            </a:r>
            <a:r>
              <a:rPr lang="ru-RU" sz="2800" dirty="0" err="1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  <a:t>Android</a:t>
            </a:r>
            <a:r>
              <a:rPr lang="ru-RU" sz="2800" dirty="0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  <a:t>Studio</a:t>
            </a:r>
            <a:r>
              <a:rPr lang="ru-RU" sz="2800" dirty="0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  <a:t>XCode</a:t>
            </a:r>
            <a:r>
              <a:rPr lang="ru-RU" sz="2800" dirty="0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  <a:t>Xamarin</a:t>
            </a:r>
            <a:r>
              <a:rPr lang="ru-RU" sz="2800" dirty="0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  <a:t>Forms</a:t>
            </a:r>
            <a:r>
              <a:rPr lang="ru-RU" sz="2800" dirty="0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  <a:t>Разработка </a:t>
            </a:r>
            <a:r>
              <a:rPr lang="ru-RU" sz="2800" dirty="0" err="1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  <a:t>веб-приложений</a:t>
            </a:r>
            <a:r>
              <a:rPr lang="ru-RU" sz="2800" dirty="0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  <a:t> ПИ</a:t>
            </a:r>
            <a:br>
              <a:rPr lang="ru-RU" sz="2800" dirty="0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  <a:t>ДПО Веб-дизайн и разработка</a:t>
            </a:r>
            <a:br>
              <a:rPr lang="ru-RU" sz="2800" dirty="0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PT Mono"/>
                <a:ea typeface="Calibri" panose="020F0502020204030204" pitchFamily="34" charset="0"/>
                <a:cs typeface="Times New Roman" panose="02020603050405020304" pitchFamily="18" charset="0"/>
              </a:rPr>
              <a:t>ДПО Разработка компьютерных игр и МП</a:t>
            </a:r>
            <a:endParaRPr lang="en-US" sz="2800" dirty="0" smtClean="0">
              <a:latin typeface="PT Mon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PT Mon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525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31800"/>
            <a:ext cx="15367000" cy="9053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4972050" algn="l"/>
                <a:tab pos="5886450" algn="l"/>
              </a:tabLst>
            </a:pPr>
            <a:r>
              <a:rPr sz="4400" spc="-105" dirty="0"/>
              <a:t>П</a:t>
            </a:r>
            <a:r>
              <a:rPr sz="4400" spc="-229" dirty="0"/>
              <a:t>У</a:t>
            </a:r>
            <a:r>
              <a:rPr sz="4400" spc="-150" dirty="0"/>
              <a:t>Б</a:t>
            </a:r>
            <a:r>
              <a:rPr sz="4400" spc="-65" dirty="0"/>
              <a:t>Л</a:t>
            </a:r>
            <a:r>
              <a:rPr sz="4400" spc="-95" dirty="0"/>
              <a:t>И</a:t>
            </a:r>
            <a:r>
              <a:rPr sz="4400" spc="150" dirty="0"/>
              <a:t>К</a:t>
            </a:r>
            <a:r>
              <a:rPr sz="4400" spc="-60" dirty="0"/>
              <a:t>А</a:t>
            </a:r>
            <a:r>
              <a:rPr sz="4400" spc="5" dirty="0"/>
              <a:t>Ц</a:t>
            </a:r>
            <a:r>
              <a:rPr sz="4400" spc="-15" dirty="0"/>
              <a:t>И</a:t>
            </a:r>
            <a:r>
              <a:rPr sz="4400" dirty="0"/>
              <a:t>И</a:t>
            </a:r>
            <a:r>
              <a:rPr lang="ru-RU" sz="4400" dirty="0"/>
              <a:t> </a:t>
            </a:r>
            <a:r>
              <a:rPr sz="4400" dirty="0"/>
              <a:t>В</a:t>
            </a:r>
            <a:r>
              <a:rPr lang="ru-RU" sz="4400" dirty="0"/>
              <a:t> </a:t>
            </a:r>
            <a:r>
              <a:rPr sz="4400" spc="-95" dirty="0"/>
              <a:t>С</a:t>
            </a:r>
            <a:r>
              <a:rPr sz="4400" spc="-15" dirty="0"/>
              <a:t>М</a:t>
            </a:r>
            <a:r>
              <a:rPr sz="4400" dirty="0"/>
              <a:t>И</a:t>
            </a:r>
            <a:r>
              <a:rPr lang="ru-RU" sz="4400" dirty="0"/>
              <a:t> </a:t>
            </a:r>
            <a:br>
              <a:rPr lang="ru-RU" sz="4400" dirty="0"/>
            </a:br>
            <a:endParaRPr sz="1400" dirty="0"/>
          </a:p>
        </p:txBody>
      </p:sp>
      <p:pic>
        <p:nvPicPr>
          <p:cNvPr id="6147" name="Picture 3" descr="C:\Users\ЭМИЛЬ\Pictures\Нов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1800" y="5918200"/>
            <a:ext cx="8001000" cy="3931287"/>
          </a:xfrm>
          <a:prstGeom prst="rect">
            <a:avLst/>
          </a:prstGeom>
          <a:noFill/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2C85A42-2D11-41C6-9CF7-3903E651A2A6}"/>
              </a:ext>
            </a:extLst>
          </p:cNvPr>
          <p:cNvSpPr/>
          <p:nvPr/>
        </p:nvSpPr>
        <p:spPr>
          <a:xfrm>
            <a:off x="203200" y="965200"/>
            <a:ext cx="8001000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kern="0" dirty="0" smtClean="0">
                <a:solidFill>
                  <a:prstClr val="black"/>
                </a:solidFill>
                <a:latin typeface="PT Mono"/>
                <a:ea typeface="+mj-ea"/>
              </a:rPr>
              <a:t>https://vk.com/public59084959?w=wall-59084959_22084</a:t>
            </a:r>
            <a:endParaRPr lang="ru-RU" sz="2000" dirty="0">
              <a:latin typeface="PT Mon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Новый рисунок (1)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200" y="1803400"/>
            <a:ext cx="8002800" cy="401938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2C85A42-2D11-41C6-9CF7-3903E651A2A6}"/>
              </a:ext>
            </a:extLst>
          </p:cNvPr>
          <p:cNvSpPr/>
          <p:nvPr/>
        </p:nvSpPr>
        <p:spPr>
          <a:xfrm>
            <a:off x="9042400" y="5080000"/>
            <a:ext cx="6096000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kern="0" dirty="0" smtClean="0">
                <a:solidFill>
                  <a:prstClr val="black"/>
                </a:solidFill>
                <a:latin typeface="PT Mono"/>
                <a:ea typeface="+mj-ea"/>
              </a:rPr>
              <a:t>https://vk.com/video-41931978_456240896</a:t>
            </a:r>
            <a:endParaRPr lang="ru-RU" sz="2000" dirty="0">
              <a:latin typeface="PT Mon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747000"/>
            <a:ext cx="8128000" cy="9648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93700" marR="4951095">
              <a:lnSpc>
                <a:spcPct val="104900"/>
              </a:lnSpc>
              <a:spcBef>
                <a:spcPts val="5"/>
              </a:spcBef>
            </a:pPr>
            <a:r>
              <a:rPr lang="bg-BG" spc="-45" dirty="0">
                <a:latin typeface="PT Mono"/>
                <a:cs typeface="PT Mono"/>
              </a:rPr>
              <a:t>ФОТОГРАФИИ  </a:t>
            </a:r>
            <a:r>
              <a:rPr lang="bg-BG" spc="-25" dirty="0">
                <a:latin typeface="PT Mono"/>
                <a:cs typeface="PT Mono"/>
              </a:rPr>
              <a:t>РАБОТАЮЩИХ  </a:t>
            </a:r>
            <a:r>
              <a:rPr lang="bg-BG" spc="-65" dirty="0">
                <a:latin typeface="PT Mono"/>
                <a:cs typeface="PT Mono"/>
              </a:rPr>
              <a:t>О</a:t>
            </a:r>
            <a:r>
              <a:rPr lang="bg-BG" spc="-75" dirty="0">
                <a:latin typeface="PT Mono"/>
                <a:cs typeface="PT Mono"/>
              </a:rPr>
              <a:t>Б</a:t>
            </a:r>
            <a:r>
              <a:rPr lang="bg-BG" spc="-35" dirty="0">
                <a:latin typeface="PT Mono"/>
                <a:cs typeface="PT Mono"/>
              </a:rPr>
              <a:t>У</a:t>
            </a:r>
            <a:r>
              <a:rPr lang="bg-BG" spc="-5" dirty="0">
                <a:latin typeface="PT Mono"/>
                <a:cs typeface="PT Mono"/>
              </a:rPr>
              <a:t>Ч</a:t>
            </a:r>
            <a:r>
              <a:rPr lang="bg-BG" spc="50" dirty="0">
                <a:latin typeface="PT Mono"/>
                <a:cs typeface="PT Mono"/>
              </a:rPr>
              <a:t>А</a:t>
            </a:r>
            <a:r>
              <a:rPr lang="bg-BG" spc="70" dirty="0">
                <a:latin typeface="PT Mono"/>
                <a:cs typeface="PT Mono"/>
              </a:rPr>
              <a:t>Ю</a:t>
            </a:r>
            <a:r>
              <a:rPr lang="bg-BG" spc="45" dirty="0">
                <a:latin typeface="PT Mono"/>
                <a:cs typeface="PT Mono"/>
              </a:rPr>
              <a:t>Щ</a:t>
            </a:r>
            <a:r>
              <a:rPr lang="bg-BG" spc="5" dirty="0">
                <a:latin typeface="PT Mono"/>
                <a:cs typeface="PT Mono"/>
              </a:rPr>
              <a:t>И</a:t>
            </a:r>
            <a:r>
              <a:rPr lang="bg-BG" spc="-145" dirty="0">
                <a:latin typeface="PT Mono"/>
                <a:cs typeface="PT Mono"/>
              </a:rPr>
              <a:t>Х</a:t>
            </a:r>
            <a:r>
              <a:rPr lang="bg-BG" spc="-35" dirty="0">
                <a:latin typeface="PT Mono"/>
                <a:cs typeface="PT Mono"/>
              </a:rPr>
              <a:t>С</a:t>
            </a:r>
            <a:r>
              <a:rPr lang="bg-BG" dirty="0">
                <a:latin typeface="PT Mono"/>
                <a:cs typeface="PT Mono"/>
              </a:rPr>
              <a:t>Я</a:t>
            </a:r>
          </a:p>
        </p:txBody>
      </p:sp>
      <p:sp>
        <p:nvSpPr>
          <p:cNvPr id="6" name="Rectangle 5"/>
          <p:cNvSpPr/>
          <p:nvPr/>
        </p:nvSpPr>
        <p:spPr>
          <a:xfrm>
            <a:off x="7518400" y="7747000"/>
            <a:ext cx="8128000" cy="9648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93700" marR="4951095">
              <a:lnSpc>
                <a:spcPct val="104900"/>
              </a:lnSpc>
              <a:spcBef>
                <a:spcPts val="5"/>
              </a:spcBef>
            </a:pPr>
            <a:r>
              <a:rPr lang="bg-BG" spc="-45" dirty="0">
                <a:latin typeface="PT Mono"/>
                <a:cs typeface="PT Mono"/>
              </a:rPr>
              <a:t>ФОТОГРАФИИ  </a:t>
            </a:r>
            <a:r>
              <a:rPr lang="bg-BG" spc="-25" dirty="0">
                <a:latin typeface="PT Mono"/>
                <a:cs typeface="PT Mono"/>
              </a:rPr>
              <a:t>РАБОТАЮЩИХ  </a:t>
            </a:r>
            <a:r>
              <a:rPr lang="bg-BG" spc="-65" dirty="0">
                <a:latin typeface="PT Mono"/>
                <a:cs typeface="PT Mono"/>
              </a:rPr>
              <a:t>О</a:t>
            </a:r>
            <a:r>
              <a:rPr lang="bg-BG" spc="-75" dirty="0">
                <a:latin typeface="PT Mono"/>
                <a:cs typeface="PT Mono"/>
              </a:rPr>
              <a:t>Б</a:t>
            </a:r>
            <a:r>
              <a:rPr lang="bg-BG" spc="-35" dirty="0">
                <a:latin typeface="PT Mono"/>
                <a:cs typeface="PT Mono"/>
              </a:rPr>
              <a:t>У</a:t>
            </a:r>
            <a:r>
              <a:rPr lang="bg-BG" spc="-5" dirty="0">
                <a:latin typeface="PT Mono"/>
                <a:cs typeface="PT Mono"/>
              </a:rPr>
              <a:t>Ч</a:t>
            </a:r>
            <a:r>
              <a:rPr lang="bg-BG" spc="50" dirty="0">
                <a:latin typeface="PT Mono"/>
                <a:cs typeface="PT Mono"/>
              </a:rPr>
              <a:t>А</a:t>
            </a:r>
            <a:r>
              <a:rPr lang="bg-BG" spc="70" dirty="0">
                <a:latin typeface="PT Mono"/>
                <a:cs typeface="PT Mono"/>
              </a:rPr>
              <a:t>Ю</a:t>
            </a:r>
            <a:r>
              <a:rPr lang="bg-BG" spc="45" dirty="0">
                <a:latin typeface="PT Mono"/>
                <a:cs typeface="PT Mono"/>
              </a:rPr>
              <a:t>Щ</a:t>
            </a:r>
            <a:r>
              <a:rPr lang="bg-BG" spc="5" dirty="0">
                <a:latin typeface="PT Mono"/>
                <a:cs typeface="PT Mono"/>
              </a:rPr>
              <a:t>И</a:t>
            </a:r>
            <a:r>
              <a:rPr lang="bg-BG" spc="-145" dirty="0">
                <a:latin typeface="PT Mono"/>
                <a:cs typeface="PT Mono"/>
              </a:rPr>
              <a:t>Х</a:t>
            </a:r>
            <a:r>
              <a:rPr lang="bg-BG" spc="-35" dirty="0">
                <a:latin typeface="PT Mono"/>
                <a:cs typeface="PT Mono"/>
              </a:rPr>
              <a:t>С</a:t>
            </a:r>
            <a:r>
              <a:rPr lang="bg-BG" dirty="0">
                <a:latin typeface="PT Mono"/>
                <a:cs typeface="PT Mono"/>
              </a:rPr>
              <a:t>Я</a:t>
            </a:r>
          </a:p>
        </p:txBody>
      </p:sp>
      <p:sp>
        <p:nvSpPr>
          <p:cNvPr id="9" name="object 2">
            <a:extLst>
              <a:ext uri="{FF2B5EF4-FFF2-40B4-BE49-F238E27FC236}">
                <a16:creationId xmlns="" xmlns:a16="http://schemas.microsoft.com/office/drawing/2014/main" id="{9B51E8D8-804F-4D9F-BAF2-0144E2014E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22400" y="1193800"/>
            <a:ext cx="14274800" cy="4064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000"/>
              </a:lnSpc>
              <a:tabLst>
                <a:tab pos="5821045" algn="l"/>
              </a:tabLst>
            </a:pPr>
            <a:r>
              <a:rPr lang="ru-RU" sz="3600" spc="-55" dirty="0" smtClean="0"/>
              <a:t>ГАПОУ Туймазинский государственный юридический колледж </a:t>
            </a:r>
            <a:endParaRPr sz="3600" spc="-135" dirty="0"/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2" cstate="print"/>
          <a:srcRect t="8673" b="2120"/>
          <a:stretch>
            <a:fillRect/>
          </a:stretch>
        </p:blipFill>
        <p:spPr>
          <a:xfrm>
            <a:off x="508000" y="2336800"/>
            <a:ext cx="7334250" cy="5334000"/>
          </a:xfrm>
          <a:prstGeom prst="rect">
            <a:avLst/>
          </a:prstGeom>
        </p:spPr>
      </p:pic>
      <p:pic>
        <p:nvPicPr>
          <p:cNvPr id="8" name="Рисунок 7" descr="IMG_43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1800" y="2336800"/>
            <a:ext cx="8002800" cy="533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1886" y="8499552"/>
            <a:ext cx="7596414" cy="96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700" marR="4951095">
              <a:lnSpc>
                <a:spcPct val="104900"/>
              </a:lnSpc>
              <a:spcBef>
                <a:spcPts val="5"/>
              </a:spcBef>
            </a:pPr>
            <a:r>
              <a:rPr lang="bg-BG" spc="-45" dirty="0">
                <a:latin typeface="PT Mono"/>
                <a:cs typeface="PT Mono"/>
              </a:rPr>
              <a:t>ФОТОГРАФИИ  </a:t>
            </a:r>
            <a:r>
              <a:rPr lang="bg-BG" spc="-25" dirty="0">
                <a:latin typeface="PT Mono"/>
                <a:cs typeface="PT Mono"/>
              </a:rPr>
              <a:t>РАБОТАЮЩИХ  </a:t>
            </a:r>
            <a:r>
              <a:rPr lang="bg-BG" spc="-65" dirty="0">
                <a:latin typeface="PT Mono"/>
                <a:cs typeface="PT Mono"/>
              </a:rPr>
              <a:t>О</a:t>
            </a:r>
            <a:r>
              <a:rPr lang="bg-BG" spc="-75" dirty="0">
                <a:latin typeface="PT Mono"/>
                <a:cs typeface="PT Mono"/>
              </a:rPr>
              <a:t>Б</a:t>
            </a:r>
            <a:r>
              <a:rPr lang="bg-BG" spc="-35" dirty="0">
                <a:latin typeface="PT Mono"/>
                <a:cs typeface="PT Mono"/>
              </a:rPr>
              <a:t>У</a:t>
            </a:r>
            <a:r>
              <a:rPr lang="bg-BG" spc="-5" dirty="0">
                <a:latin typeface="PT Mono"/>
                <a:cs typeface="PT Mono"/>
              </a:rPr>
              <a:t>Ч</a:t>
            </a:r>
            <a:r>
              <a:rPr lang="bg-BG" spc="50" dirty="0">
                <a:latin typeface="PT Mono"/>
                <a:cs typeface="PT Mono"/>
              </a:rPr>
              <a:t>А</a:t>
            </a:r>
            <a:r>
              <a:rPr lang="bg-BG" spc="70" dirty="0">
                <a:latin typeface="PT Mono"/>
                <a:cs typeface="PT Mono"/>
              </a:rPr>
              <a:t>Ю</a:t>
            </a:r>
            <a:r>
              <a:rPr lang="bg-BG" spc="45" dirty="0">
                <a:latin typeface="PT Mono"/>
                <a:cs typeface="PT Mono"/>
              </a:rPr>
              <a:t>Щ</a:t>
            </a:r>
            <a:r>
              <a:rPr lang="bg-BG" spc="5" dirty="0">
                <a:latin typeface="PT Mono"/>
                <a:cs typeface="PT Mono"/>
              </a:rPr>
              <a:t>И</a:t>
            </a:r>
            <a:r>
              <a:rPr lang="bg-BG" spc="-145" dirty="0">
                <a:latin typeface="PT Mono"/>
                <a:cs typeface="PT Mono"/>
              </a:rPr>
              <a:t>Х</a:t>
            </a:r>
            <a:r>
              <a:rPr lang="bg-BG" spc="-35" dirty="0">
                <a:latin typeface="PT Mono"/>
                <a:cs typeface="PT Mono"/>
              </a:rPr>
              <a:t>С</a:t>
            </a:r>
            <a:r>
              <a:rPr lang="bg-BG" dirty="0">
                <a:latin typeface="PT Mono"/>
                <a:cs typeface="PT Mono"/>
              </a:rPr>
              <a:t>Я</a:t>
            </a:r>
          </a:p>
        </p:txBody>
      </p:sp>
      <p:sp>
        <p:nvSpPr>
          <p:cNvPr id="6" name="Rectangle 5"/>
          <p:cNvSpPr/>
          <p:nvPr/>
        </p:nvSpPr>
        <p:spPr>
          <a:xfrm>
            <a:off x="8204200" y="8499552"/>
            <a:ext cx="7607300" cy="96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700" marR="4951095" algn="just">
              <a:lnSpc>
                <a:spcPct val="104900"/>
              </a:lnSpc>
              <a:spcBef>
                <a:spcPts val="5"/>
              </a:spcBef>
            </a:pPr>
            <a:r>
              <a:rPr lang="bg-BG" spc="-45" dirty="0">
                <a:latin typeface="PT Mono"/>
                <a:cs typeface="PT Mono"/>
              </a:rPr>
              <a:t>ФОТОГРАФИИ </a:t>
            </a:r>
            <a:r>
              <a:rPr lang="bg-BG" spc="-25" dirty="0">
                <a:latin typeface="PT Mono"/>
                <a:cs typeface="PT Mono"/>
              </a:rPr>
              <a:t>РАБОТАЮЩИХ </a:t>
            </a:r>
            <a:r>
              <a:rPr lang="bg-BG" spc="-65" dirty="0">
                <a:latin typeface="PT Mono"/>
                <a:cs typeface="PT Mono"/>
              </a:rPr>
              <a:t>О</a:t>
            </a:r>
            <a:r>
              <a:rPr lang="bg-BG" spc="-75" dirty="0">
                <a:latin typeface="PT Mono"/>
                <a:cs typeface="PT Mono"/>
              </a:rPr>
              <a:t>Б</a:t>
            </a:r>
            <a:r>
              <a:rPr lang="bg-BG" spc="-35" dirty="0">
                <a:latin typeface="PT Mono"/>
                <a:cs typeface="PT Mono"/>
              </a:rPr>
              <a:t>У</a:t>
            </a:r>
            <a:r>
              <a:rPr lang="bg-BG" spc="-5" dirty="0">
                <a:latin typeface="PT Mono"/>
                <a:cs typeface="PT Mono"/>
              </a:rPr>
              <a:t>Ч</a:t>
            </a:r>
            <a:r>
              <a:rPr lang="bg-BG" spc="50" dirty="0">
                <a:latin typeface="PT Mono"/>
                <a:cs typeface="PT Mono"/>
              </a:rPr>
              <a:t>А</a:t>
            </a:r>
            <a:r>
              <a:rPr lang="bg-BG" spc="70" dirty="0">
                <a:latin typeface="PT Mono"/>
                <a:cs typeface="PT Mono"/>
              </a:rPr>
              <a:t>Ю</a:t>
            </a:r>
            <a:r>
              <a:rPr lang="bg-BG" spc="45" dirty="0">
                <a:latin typeface="PT Mono"/>
                <a:cs typeface="PT Mono"/>
              </a:rPr>
              <a:t>Щ</a:t>
            </a:r>
            <a:r>
              <a:rPr lang="bg-BG" spc="5" dirty="0">
                <a:latin typeface="PT Mono"/>
                <a:cs typeface="PT Mono"/>
              </a:rPr>
              <a:t>И</a:t>
            </a:r>
            <a:r>
              <a:rPr lang="bg-BG" spc="-145" dirty="0">
                <a:latin typeface="PT Mono"/>
                <a:cs typeface="PT Mono"/>
              </a:rPr>
              <a:t>Х</a:t>
            </a:r>
            <a:r>
              <a:rPr lang="bg-BG" spc="-35" dirty="0">
                <a:latin typeface="PT Mono"/>
                <a:cs typeface="PT Mono"/>
              </a:rPr>
              <a:t>С</a:t>
            </a:r>
            <a:r>
              <a:rPr lang="bg-BG" dirty="0">
                <a:latin typeface="PT Mono"/>
                <a:cs typeface="PT Mono"/>
              </a:rPr>
              <a:t>Я</a:t>
            </a:r>
          </a:p>
        </p:txBody>
      </p:sp>
      <p:sp>
        <p:nvSpPr>
          <p:cNvPr id="7" name="object 2">
            <a:extLst>
              <a:ext uri="{FF2B5EF4-FFF2-40B4-BE49-F238E27FC236}">
                <a16:creationId xmlns="" xmlns:a16="http://schemas.microsoft.com/office/drawing/2014/main" id="{9B51E8D8-804F-4D9F-BAF2-0144E2014E3B}"/>
              </a:ext>
            </a:extLst>
          </p:cNvPr>
          <p:cNvSpPr txBox="1">
            <a:spLocks/>
          </p:cNvSpPr>
          <p:nvPr/>
        </p:nvSpPr>
        <p:spPr>
          <a:xfrm>
            <a:off x="508000" y="660400"/>
            <a:ext cx="15341600" cy="4064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21045" algn="l"/>
              </a:tabLst>
              <a:defRPr/>
            </a:pPr>
            <a:r>
              <a:rPr kumimoji="0" lang="ru-RU" sz="3600" b="0" i="0" u="none" strike="noStrike" kern="0" cap="none" spc="-5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T Mono"/>
                <a:ea typeface="+mj-ea"/>
                <a:cs typeface="PT Mono"/>
              </a:rPr>
              <a:t>ГАПОУ Туймазинский государственный юридический колледж </a:t>
            </a:r>
            <a:endParaRPr kumimoji="0" lang="ru-RU" sz="3600" b="0" i="0" u="none" strike="noStrike" kern="0" cap="none" spc="-13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T Mono"/>
              <a:ea typeface="+mj-ea"/>
              <a:cs typeface="PT Mono"/>
            </a:endParaRPr>
          </a:p>
        </p:txBody>
      </p:sp>
      <p:pic>
        <p:nvPicPr>
          <p:cNvPr id="8" name="Рисунок 7" descr="NwCTbXeGtxg.jpg"/>
          <p:cNvPicPr>
            <a:picLocks noChangeAspect="1"/>
          </p:cNvPicPr>
          <p:nvPr/>
        </p:nvPicPr>
        <p:blipFill>
          <a:blip r:embed="rId2" cstate="print"/>
          <a:srcRect r="10419"/>
          <a:stretch>
            <a:fillRect/>
          </a:stretch>
        </p:blipFill>
        <p:spPr>
          <a:xfrm>
            <a:off x="355600" y="1422400"/>
            <a:ext cx="6477000" cy="7010400"/>
          </a:xfrm>
          <a:prstGeom prst="rect">
            <a:avLst/>
          </a:prstGeom>
        </p:spPr>
      </p:pic>
      <p:pic>
        <p:nvPicPr>
          <p:cNvPr id="10" name="Рисунок 9" descr="4.JPG"/>
          <p:cNvPicPr>
            <a:picLocks noChangeAspect="1"/>
          </p:cNvPicPr>
          <p:nvPr/>
        </p:nvPicPr>
        <p:blipFill>
          <a:blip r:embed="rId3" cstate="print"/>
          <a:srcRect l="14492" r="1449"/>
          <a:stretch>
            <a:fillRect/>
          </a:stretch>
        </p:blipFill>
        <p:spPr>
          <a:xfrm>
            <a:off x="7137400" y="1422400"/>
            <a:ext cx="88392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519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269230"/>
            <a:ext cx="153543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738755" algn="l"/>
              </a:tabLst>
            </a:pPr>
            <a:r>
              <a:rPr sz="4400" spc="-210" dirty="0" smtClean="0">
                <a:cs typeface="Times New Roman" panose="02020603050405020304" pitchFamily="18" charset="0"/>
              </a:rPr>
              <a:t>О</a:t>
            </a:r>
            <a:r>
              <a:rPr sz="4400" spc="-130" dirty="0" smtClean="0">
                <a:cs typeface="Times New Roman" panose="02020603050405020304" pitchFamily="18" charset="0"/>
              </a:rPr>
              <a:t>Б</a:t>
            </a:r>
            <a:r>
              <a:rPr sz="4400" spc="165" dirty="0" smtClean="0">
                <a:cs typeface="Times New Roman" panose="02020603050405020304" pitchFamily="18" charset="0"/>
              </a:rPr>
              <a:t>Щ</a:t>
            </a:r>
            <a:r>
              <a:rPr sz="4400" spc="30" dirty="0" smtClean="0">
                <a:cs typeface="Times New Roman" panose="02020603050405020304" pitchFamily="18" charset="0"/>
              </a:rPr>
              <a:t>А</a:t>
            </a:r>
            <a:r>
              <a:rPr sz="4400" dirty="0" smtClean="0">
                <a:cs typeface="Times New Roman" panose="02020603050405020304" pitchFamily="18" charset="0"/>
              </a:rPr>
              <a:t>Я</a:t>
            </a:r>
            <a:r>
              <a:rPr lang="ru-RU" sz="4400" dirty="0" smtClean="0">
                <a:cs typeface="Times New Roman" panose="02020603050405020304" pitchFamily="18" charset="0"/>
              </a:rPr>
              <a:t> </a:t>
            </a:r>
            <a:r>
              <a:rPr sz="4400" spc="-15" dirty="0" smtClean="0">
                <a:cs typeface="Times New Roman" panose="02020603050405020304" pitchFamily="18" charset="0"/>
              </a:rPr>
              <a:t>И</a:t>
            </a:r>
            <a:r>
              <a:rPr sz="4400" spc="-10" dirty="0" smtClean="0">
                <a:cs typeface="Times New Roman" panose="02020603050405020304" pitchFamily="18" charset="0"/>
              </a:rPr>
              <a:t>Н</a:t>
            </a:r>
            <a:r>
              <a:rPr sz="4400" dirty="0" smtClean="0">
                <a:cs typeface="Times New Roman" panose="02020603050405020304" pitchFamily="18" charset="0"/>
              </a:rPr>
              <a:t>Ф</a:t>
            </a:r>
            <a:r>
              <a:rPr sz="4400" spc="-185" dirty="0" smtClean="0">
                <a:cs typeface="Times New Roman" panose="02020603050405020304" pitchFamily="18" charset="0"/>
              </a:rPr>
              <a:t>О</a:t>
            </a:r>
            <a:r>
              <a:rPr sz="4400" spc="-180" dirty="0" smtClean="0">
                <a:cs typeface="Times New Roman" panose="02020603050405020304" pitchFamily="18" charset="0"/>
              </a:rPr>
              <a:t>Р</a:t>
            </a:r>
            <a:r>
              <a:rPr sz="4400" spc="-30" dirty="0" smtClean="0">
                <a:cs typeface="Times New Roman" panose="02020603050405020304" pitchFamily="18" charset="0"/>
              </a:rPr>
              <a:t>М</a:t>
            </a:r>
            <a:r>
              <a:rPr sz="4400" spc="-60" dirty="0" smtClean="0">
                <a:cs typeface="Times New Roman" panose="02020603050405020304" pitchFamily="18" charset="0"/>
              </a:rPr>
              <a:t>А</a:t>
            </a:r>
            <a:r>
              <a:rPr sz="4400" spc="5" dirty="0" smtClean="0">
                <a:cs typeface="Times New Roman" panose="02020603050405020304" pitchFamily="18" charset="0"/>
              </a:rPr>
              <a:t>Ц</a:t>
            </a:r>
            <a:r>
              <a:rPr sz="4400" spc="-114" dirty="0" smtClean="0">
                <a:cs typeface="Times New Roman" panose="02020603050405020304" pitchFamily="18" charset="0"/>
              </a:rPr>
              <a:t>И</a:t>
            </a:r>
            <a:r>
              <a:rPr sz="4400" dirty="0" smtClean="0">
                <a:cs typeface="Times New Roman" panose="02020603050405020304" pitchFamily="18" charset="0"/>
              </a:rPr>
              <a:t>Я</a:t>
            </a:r>
            <a:endParaRPr sz="4400" dirty="0"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1800" y="2489200"/>
            <a:ext cx="60960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67000" algn="l"/>
              </a:tabLst>
            </a:pPr>
            <a:r>
              <a:rPr sz="2400" spc="-15" dirty="0">
                <a:latin typeface="PT Mono"/>
                <a:cs typeface="PT Mono"/>
              </a:rPr>
              <a:t>НАИМЕНОВАНИЕ	</a:t>
            </a:r>
            <a:r>
              <a:rPr sz="2400" spc="-55" dirty="0">
                <a:latin typeface="PT Mono"/>
                <a:cs typeface="PT Mono"/>
              </a:rPr>
              <a:t>ОРГАНИЗАЦИИ</a:t>
            </a:r>
            <a:r>
              <a:rPr sz="2400" spc="-55" dirty="0" smtClean="0">
                <a:latin typeface="PT Mono"/>
                <a:cs typeface="PT Mono"/>
              </a:rPr>
              <a:t>:</a:t>
            </a:r>
            <a:r>
              <a:rPr lang="ru-RU" sz="2400" spc="-55" dirty="0" smtClean="0">
                <a:latin typeface="PT Mono"/>
                <a:cs typeface="PT Mono"/>
              </a:rPr>
              <a:t> </a:t>
            </a:r>
          </a:p>
          <a:p>
            <a:pPr marL="12700">
              <a:lnSpc>
                <a:spcPct val="100000"/>
              </a:lnSpc>
              <a:tabLst>
                <a:tab pos="2667000" algn="l"/>
              </a:tabLst>
            </a:pPr>
            <a:r>
              <a:rPr lang="ru-RU" sz="2400" spc="-55" dirty="0" smtClean="0">
                <a:latin typeface="PT Mono"/>
                <a:cs typeface="PT Mono"/>
              </a:rPr>
              <a:t> ГАПОУ Туймазинский государственный юридический колледж </a:t>
            </a:r>
            <a:endParaRPr sz="2400" dirty="0">
              <a:latin typeface="PT Mono"/>
              <a:cs typeface="PT Mon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1800" y="3937000"/>
            <a:ext cx="66929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1840" algn="l"/>
                <a:tab pos="2132965" algn="l"/>
                <a:tab pos="2880995" algn="l"/>
              </a:tabLst>
            </a:pPr>
            <a:r>
              <a:rPr sz="2400" spc="-45" dirty="0">
                <a:latin typeface="PT Mono"/>
              </a:rPr>
              <a:t>ЮР</a:t>
            </a:r>
            <a:r>
              <a:rPr lang="ru-RU" sz="2400" spc="-45" dirty="0">
                <a:latin typeface="PT Mono"/>
              </a:rPr>
              <a:t>ИДИЧЕСКИЙ </a:t>
            </a:r>
            <a:r>
              <a:rPr sz="2400" dirty="0">
                <a:latin typeface="PT Mono"/>
                <a:cs typeface="PT Mono"/>
              </a:rPr>
              <a:t>	</a:t>
            </a:r>
            <a:r>
              <a:rPr sz="2400" spc="85" dirty="0">
                <a:latin typeface="PT Mono"/>
                <a:cs typeface="PT Mono"/>
              </a:rPr>
              <a:t>А</a:t>
            </a:r>
            <a:r>
              <a:rPr sz="2400" spc="-40" dirty="0">
                <a:latin typeface="PT Mono"/>
                <a:cs typeface="PT Mono"/>
              </a:rPr>
              <a:t>Д</a:t>
            </a:r>
            <a:r>
              <a:rPr sz="2400" spc="-120" dirty="0">
                <a:latin typeface="PT Mono"/>
                <a:cs typeface="PT Mono"/>
              </a:rPr>
              <a:t>РЕ</a:t>
            </a:r>
            <a:r>
              <a:rPr sz="2400" spc="-280" dirty="0">
                <a:latin typeface="PT Mono"/>
                <a:cs typeface="PT Mono"/>
              </a:rPr>
              <a:t>С</a:t>
            </a:r>
            <a:r>
              <a:rPr lang="ru-RU" sz="2400" spc="-280" dirty="0">
                <a:latin typeface="PT Mono"/>
                <a:cs typeface="PT Mono"/>
              </a:rPr>
              <a:t> </a:t>
            </a:r>
            <a:r>
              <a:rPr sz="2400" dirty="0">
                <a:latin typeface="PT Mono"/>
                <a:cs typeface="PT Mono"/>
              </a:rPr>
              <a:t>:</a:t>
            </a:r>
            <a:r>
              <a:rPr lang="ru-RU" sz="2400" dirty="0">
                <a:latin typeface="PT Mono"/>
                <a:cs typeface="PT Mono"/>
              </a:rPr>
              <a:t> </a:t>
            </a:r>
            <a:r>
              <a:rPr lang="ru-RU" sz="2400" dirty="0" smtClean="0">
                <a:latin typeface="PT Mono"/>
                <a:cs typeface="PT Mono"/>
              </a:rPr>
              <a:t>452755, Российская Федерация, Республика Башкортостан, г.Туймазы, </a:t>
            </a:r>
            <a:r>
              <a:rPr lang="ru-RU" sz="2400" dirty="0" err="1" smtClean="0">
                <a:latin typeface="PT Mono"/>
                <a:cs typeface="PT Mono"/>
              </a:rPr>
              <a:t>мкр-н</a:t>
            </a:r>
            <a:r>
              <a:rPr lang="ru-RU" sz="2400" dirty="0" smtClean="0">
                <a:latin typeface="PT Mono"/>
                <a:cs typeface="PT Mono"/>
              </a:rPr>
              <a:t>. Молодёжный, д.14</a:t>
            </a:r>
            <a:endParaRPr sz="2400" b="1" dirty="0">
              <a:latin typeface="PT Mono"/>
              <a:cs typeface="PT Mon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47200" y="9499600"/>
            <a:ext cx="4904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3700">
              <a:lnSpc>
                <a:spcPct val="100000"/>
              </a:lnSpc>
              <a:spcBef>
                <a:spcPts val="1935"/>
              </a:spcBef>
            </a:pPr>
            <a:r>
              <a:rPr lang="bg-BG" spc="-10" dirty="0">
                <a:latin typeface="PT Mono"/>
                <a:cs typeface="PT Mono"/>
              </a:rPr>
              <a:t>ФОТО </a:t>
            </a:r>
            <a:r>
              <a:rPr lang="bg-BG" dirty="0">
                <a:latin typeface="PT Mono"/>
                <a:cs typeface="PT Mono"/>
              </a:rPr>
              <a:t>ФАСАДА ЗДАНИЯ МАСТЕРСКИХ</a:t>
            </a:r>
          </a:p>
        </p:txBody>
      </p:sp>
      <p:sp>
        <p:nvSpPr>
          <p:cNvPr id="8" name="object 4">
            <a:extLst>
              <a:ext uri="{FF2B5EF4-FFF2-40B4-BE49-F238E27FC236}">
                <a16:creationId xmlns="" xmlns:a16="http://schemas.microsoft.com/office/drawing/2014/main" id="{F04BCE41-8BB8-4FA8-9B81-072D994D79EA}"/>
              </a:ext>
            </a:extLst>
          </p:cNvPr>
          <p:cNvSpPr txBox="1"/>
          <p:nvPr/>
        </p:nvSpPr>
        <p:spPr>
          <a:xfrm>
            <a:off x="355600" y="5689600"/>
            <a:ext cx="6692900" cy="18723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751840" algn="l"/>
                <a:tab pos="2132965" algn="l"/>
                <a:tab pos="2880995" algn="l"/>
              </a:tabLst>
            </a:pPr>
            <a:r>
              <a:rPr sz="2400" spc="-45" dirty="0" smtClean="0">
                <a:latin typeface="PT Mono"/>
              </a:rPr>
              <a:t>АДРЕС</a:t>
            </a:r>
            <a:r>
              <a:rPr lang="ru-RU" sz="2400" spc="-45" dirty="0" smtClean="0">
                <a:latin typeface="PT Mono"/>
              </a:rPr>
              <a:t> РАСПОЛОЖЕНИЯ МАСТЕРСКИХ</a:t>
            </a:r>
            <a:r>
              <a:rPr sz="2400" spc="-45" dirty="0" smtClean="0">
                <a:latin typeface="PT Mono"/>
              </a:rPr>
              <a:t>:</a:t>
            </a:r>
            <a:r>
              <a:rPr lang="ru-RU" sz="2400" spc="-45" dirty="0" smtClean="0">
                <a:latin typeface="PT Mono"/>
              </a:rPr>
              <a:t> </a:t>
            </a:r>
            <a:r>
              <a:rPr lang="ru-RU" sz="2400" dirty="0" smtClean="0">
                <a:latin typeface="PT Mono"/>
                <a:cs typeface="PT Mono"/>
              </a:rPr>
              <a:t>452755, Российская Федерация, Республика Башкортостан, г.Туймазы, </a:t>
            </a:r>
            <a:r>
              <a:rPr lang="ru-RU" sz="2400" dirty="0" err="1" smtClean="0">
                <a:latin typeface="PT Mono"/>
                <a:cs typeface="PT Mono"/>
              </a:rPr>
              <a:t>мкр-н</a:t>
            </a:r>
            <a:r>
              <a:rPr lang="ru-RU" sz="2400" dirty="0" smtClean="0">
                <a:latin typeface="PT Mono"/>
                <a:cs typeface="PT Mono"/>
              </a:rPr>
              <a:t>. Молодёжный, д.14</a:t>
            </a:r>
            <a:endParaRPr lang="ru-RU" sz="2400" b="1" dirty="0" smtClean="0">
              <a:latin typeface="PT Mono"/>
              <a:cs typeface="PT Mono"/>
            </a:endParaRPr>
          </a:p>
          <a:p>
            <a:pPr marL="12700">
              <a:spcBef>
                <a:spcPts val="100"/>
              </a:spcBef>
              <a:tabLst>
                <a:tab pos="751840" algn="l"/>
                <a:tab pos="2132965" algn="l"/>
                <a:tab pos="2880995" algn="l"/>
              </a:tabLst>
            </a:pPr>
            <a:endParaRPr sz="2400" b="1" spc="-45" dirty="0">
              <a:latin typeface="PT Mono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="" xmlns:a16="http://schemas.microsoft.com/office/drawing/2014/main" id="{04E9EC64-3DB9-45E3-B877-B931DA40C362}"/>
              </a:ext>
            </a:extLst>
          </p:cNvPr>
          <p:cNvSpPr txBox="1"/>
          <p:nvPr/>
        </p:nvSpPr>
        <p:spPr>
          <a:xfrm>
            <a:off x="456293" y="1683289"/>
            <a:ext cx="50730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5" dirty="0" smtClean="0">
                <a:latin typeface="PT Mono"/>
                <a:cs typeface="PT Mono"/>
              </a:rPr>
              <a:t>РЕГИОН:</a:t>
            </a:r>
            <a:r>
              <a:rPr lang="ru-RU" sz="2400" spc="-75" dirty="0" smtClean="0">
                <a:latin typeface="PT Mono"/>
                <a:cs typeface="PT Mono"/>
              </a:rPr>
              <a:t> Республика Башкортостан </a:t>
            </a:r>
            <a:r>
              <a:rPr lang="ru-RU" sz="2400" spc="-55" dirty="0" smtClean="0">
                <a:latin typeface="PT Mono"/>
                <a:cs typeface="PT Mono"/>
              </a:rPr>
              <a:t> </a:t>
            </a:r>
            <a:endParaRPr sz="2400" dirty="0">
              <a:latin typeface="PT Mono"/>
              <a:cs typeface="PT Mono"/>
            </a:endParaRPr>
          </a:p>
        </p:txBody>
      </p:sp>
      <p:pic>
        <p:nvPicPr>
          <p:cNvPr id="7171" name="Picture 3" descr="C:\Users\ЭМИЛЬ\Desktop\фото мастерских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3400" y="1117600"/>
            <a:ext cx="5758688" cy="8305800"/>
          </a:xfrm>
          <a:prstGeom prst="rect">
            <a:avLst/>
          </a:prstGeom>
          <a:noFill/>
        </p:spPr>
      </p:pic>
      <p:sp>
        <p:nvSpPr>
          <p:cNvPr id="22530" name="AutoShape 2" descr="blob:https://web.whatsapp.com/fd48f82f-62ea-4b55-93fd-5685160ad49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50" y="429359"/>
            <a:ext cx="15240000" cy="866456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algn="ctr">
              <a:lnSpc>
                <a:spcPts val="6900"/>
              </a:lnSpc>
              <a:spcBef>
                <a:spcPts val="580"/>
              </a:spcBef>
              <a:tabLst>
                <a:tab pos="1312545" algn="l"/>
                <a:tab pos="2644775" algn="l"/>
                <a:tab pos="3492500" algn="l"/>
                <a:tab pos="9362440" algn="l"/>
              </a:tabLst>
            </a:pPr>
            <a:r>
              <a:rPr sz="4400" spc="-210" dirty="0"/>
              <a:t>ОБ</a:t>
            </a:r>
            <a:r>
              <a:rPr sz="4400" spc="-235" dirty="0"/>
              <a:t>Ъ</a:t>
            </a:r>
            <a:r>
              <a:rPr sz="4400" spc="-229" dirty="0"/>
              <a:t>Е</a:t>
            </a:r>
            <a:r>
              <a:rPr sz="4400" dirty="0"/>
              <a:t>М</a:t>
            </a:r>
            <a:r>
              <a:rPr lang="ru-RU" sz="4400" dirty="0"/>
              <a:t> </a:t>
            </a:r>
            <a:r>
              <a:rPr sz="4400" spc="-15" dirty="0"/>
              <a:t>ФИ</a:t>
            </a:r>
            <a:r>
              <a:rPr sz="4400" spc="-30" dirty="0"/>
              <a:t>Н</a:t>
            </a:r>
            <a:r>
              <a:rPr sz="4400" spc="-25" dirty="0"/>
              <a:t>А</a:t>
            </a:r>
            <a:r>
              <a:rPr sz="4400" spc="-125" dirty="0"/>
              <a:t>Н</a:t>
            </a:r>
            <a:r>
              <a:rPr sz="4400" spc="-95" dirty="0"/>
              <a:t>С</a:t>
            </a:r>
            <a:r>
              <a:rPr sz="4400" spc="-145" dirty="0"/>
              <a:t>И</a:t>
            </a:r>
            <a:r>
              <a:rPr sz="4400" spc="-160" dirty="0"/>
              <a:t>Р</a:t>
            </a:r>
            <a:r>
              <a:rPr sz="4400" spc="-185" dirty="0"/>
              <a:t>О</a:t>
            </a:r>
            <a:r>
              <a:rPr sz="4400" spc="-175" dirty="0"/>
              <a:t>В</a:t>
            </a:r>
            <a:r>
              <a:rPr sz="4400" spc="-25" dirty="0"/>
              <a:t>А</a:t>
            </a:r>
            <a:r>
              <a:rPr sz="4400" spc="-15" dirty="0"/>
              <a:t>Н</a:t>
            </a:r>
            <a:r>
              <a:rPr sz="4400" spc="-114" dirty="0"/>
              <a:t>И</a:t>
            </a:r>
            <a:r>
              <a:rPr sz="4400" dirty="0"/>
              <a:t>Я</a:t>
            </a:r>
            <a:r>
              <a:rPr lang="ru-RU" sz="4400" dirty="0"/>
              <a:t> </a:t>
            </a:r>
            <a:r>
              <a:rPr sz="4400" spc="-175" dirty="0"/>
              <a:t>П</a:t>
            </a:r>
            <a:r>
              <a:rPr sz="4400" spc="-160" dirty="0"/>
              <a:t>Р</a:t>
            </a:r>
            <a:r>
              <a:rPr sz="4400" spc="-204" dirty="0"/>
              <a:t>О</a:t>
            </a:r>
            <a:r>
              <a:rPr sz="4400" spc="-310" dirty="0"/>
              <a:t>Е</a:t>
            </a:r>
            <a:r>
              <a:rPr sz="4400" spc="-30" dirty="0"/>
              <a:t>К</a:t>
            </a:r>
            <a:r>
              <a:rPr sz="4400" spc="-315" dirty="0"/>
              <a:t>Т</a:t>
            </a:r>
            <a:r>
              <a:rPr sz="4400" dirty="0"/>
              <a:t>А </a:t>
            </a:r>
            <a:r>
              <a:rPr sz="4400" spc="-427" baseline="5555" dirty="0"/>
              <a:t>(</a:t>
            </a:r>
            <a:r>
              <a:rPr sz="4400" spc="-285" dirty="0"/>
              <a:t>В	</a:t>
            </a:r>
            <a:r>
              <a:rPr sz="4400" spc="-210" dirty="0"/>
              <a:t>ТЫС.</a:t>
            </a:r>
            <a:r>
              <a:rPr lang="ru-RU" sz="4400" spc="-210" dirty="0"/>
              <a:t> </a:t>
            </a:r>
            <a:r>
              <a:rPr sz="4400" spc="-220" dirty="0"/>
              <a:t>РУБЛЕЙ</a:t>
            </a:r>
            <a:r>
              <a:rPr sz="4400" spc="-330" baseline="5555" dirty="0"/>
              <a:t>)</a:t>
            </a:r>
            <a:endParaRPr sz="4400" baseline="5555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7152551"/>
              </p:ext>
            </p:extLst>
          </p:nvPr>
        </p:nvGraphicFramePr>
        <p:xfrm>
          <a:off x="463867" y="3568285"/>
          <a:ext cx="15328900" cy="6247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29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99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303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15"/>
                        </a:spcBef>
                        <a:tabLst>
                          <a:tab pos="2654935" algn="l"/>
                        </a:tabLst>
                      </a:pPr>
                      <a:r>
                        <a:rPr sz="2700" spc="-1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НАИМЕНОВАНИЕ	</a:t>
                      </a:r>
                      <a:r>
                        <a:rPr sz="2700" spc="-4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МАСТЕРСКИХ</a:t>
                      </a:r>
                      <a:endParaRPr sz="2700" dirty="0">
                        <a:solidFill>
                          <a:sysClr val="windowText" lastClr="000000"/>
                        </a:solidFill>
                        <a:latin typeface="PT Mono"/>
                        <a:cs typeface="PT Mono"/>
                      </a:endParaRPr>
                    </a:p>
                  </a:txBody>
                  <a:tcPr marL="0" marR="0" marT="294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8800" marR="772795" indent="-1049020" algn="ctr">
                        <a:lnSpc>
                          <a:spcPts val="2700"/>
                        </a:lnSpc>
                        <a:spcBef>
                          <a:spcPts val="1505"/>
                        </a:spcBef>
                        <a:tabLst>
                          <a:tab pos="2976880" algn="l"/>
                          <a:tab pos="3430904" algn="l"/>
                          <a:tab pos="5035550" algn="l"/>
                          <a:tab pos="5240020" algn="l"/>
                          <a:tab pos="5651500" algn="l"/>
                        </a:tabLst>
                      </a:pPr>
                      <a:r>
                        <a:rPr sz="2700" b="0" spc="-10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К</a:t>
                      </a:r>
                      <a:r>
                        <a:rPr sz="2700" b="0" spc="-4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О</a:t>
                      </a:r>
                      <a:r>
                        <a:rPr sz="2700" b="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Л</a:t>
                      </a:r>
                      <a:r>
                        <a:rPr sz="2700" b="0" spc="-6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ИЧ</a:t>
                      </a:r>
                      <a:r>
                        <a:rPr sz="2700" b="0" spc="-12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Е</a:t>
                      </a:r>
                      <a:r>
                        <a:rPr sz="2700" b="0" spc="-3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С</a:t>
                      </a:r>
                      <a:r>
                        <a:rPr sz="2700" b="0" spc="-7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Т</a:t>
                      </a:r>
                      <a:r>
                        <a:rPr sz="2700" b="0" spc="-3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В</a:t>
                      </a:r>
                      <a:r>
                        <a:rPr sz="2700" b="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О</a:t>
                      </a:r>
                      <a:r>
                        <a:rPr lang="ru-RU" sz="2700" b="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	</a:t>
                      </a:r>
                      <a:r>
                        <a:rPr sz="2700" b="0" spc="-4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О</a:t>
                      </a:r>
                      <a:r>
                        <a:rPr sz="2700" b="0" spc="-1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С</a:t>
                      </a:r>
                      <a:r>
                        <a:rPr sz="2700" b="0" spc="1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Н</a:t>
                      </a:r>
                      <a:r>
                        <a:rPr sz="2700" b="0" spc="4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А</a:t>
                      </a:r>
                      <a:r>
                        <a:rPr sz="2700" b="0" spc="-2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Щ</a:t>
                      </a:r>
                      <a:r>
                        <a:rPr sz="2700" b="0" spc="-7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Е</a:t>
                      </a:r>
                      <a:r>
                        <a:rPr sz="2700" b="0" spc="2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Н</a:t>
                      </a:r>
                      <a:r>
                        <a:rPr sz="2700" b="0" spc="3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Н</a:t>
                      </a:r>
                      <a:r>
                        <a:rPr sz="2700" b="0" spc="2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Ы</a:t>
                      </a:r>
                      <a:r>
                        <a:rPr sz="2700" b="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Х</a:t>
                      </a:r>
                      <a:r>
                        <a:rPr lang="ru-RU" sz="2700" b="0" baseline="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 </a:t>
                      </a:r>
                      <a:r>
                        <a:rPr sz="2700" b="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В</a:t>
                      </a:r>
                      <a:r>
                        <a:rPr lang="ru-RU" sz="2700" b="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 </a:t>
                      </a:r>
                      <a:r>
                        <a:rPr sz="2700" b="0" spc="-19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Р</a:t>
                      </a:r>
                      <a:r>
                        <a:rPr sz="2700" b="0" spc="1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А</a:t>
                      </a:r>
                      <a:r>
                        <a:rPr sz="2700" b="0" spc="-1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М</a:t>
                      </a:r>
                      <a:r>
                        <a:rPr sz="2700" b="0" spc="9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К</a:t>
                      </a:r>
                      <a:r>
                        <a:rPr sz="2700" b="0" spc="7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А</a:t>
                      </a:r>
                      <a:r>
                        <a:rPr sz="2700" b="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Х</a:t>
                      </a:r>
                      <a:r>
                        <a:rPr lang="ru-RU" sz="2700" b="0" baseline="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 </a:t>
                      </a:r>
                      <a:r>
                        <a:rPr sz="2700" b="0" spc="-5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ПРОЕКТА</a:t>
                      </a:r>
                      <a:r>
                        <a:rPr lang="ru-RU" sz="2700" b="0" spc="-5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	</a:t>
                      </a:r>
                      <a:r>
                        <a:rPr lang="ru-RU" sz="2700" b="0" spc="-55" dirty="0" smtClean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 </a:t>
                      </a:r>
                      <a:r>
                        <a:rPr sz="2700" b="0" spc="-50" dirty="0" smtClean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РАБОЧИХ</a:t>
                      </a:r>
                      <a:r>
                        <a:rPr lang="ru-RU" sz="2700" b="0" spc="-50" dirty="0" smtClean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 </a:t>
                      </a:r>
                      <a:r>
                        <a:rPr sz="2700" b="0" spc="-50" dirty="0" smtClean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МЕСТ</a:t>
                      </a:r>
                      <a:endParaRPr sz="2700" b="0" dirty="0">
                        <a:solidFill>
                          <a:sysClr val="windowText" lastClr="000000"/>
                        </a:solidFill>
                        <a:latin typeface="PT Mono"/>
                        <a:cs typeface="PT Mono"/>
                      </a:endParaRPr>
                    </a:p>
                  </a:txBody>
                  <a:tcPr marL="0" marR="0" marT="19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0070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800" dirty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Мастерская </a:t>
                      </a:r>
                      <a:r>
                        <a:rPr lang="ru-RU" sz="2800" dirty="0" smtClean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1. Программные</a:t>
                      </a:r>
                      <a:r>
                        <a:rPr lang="ru-RU" sz="2800" baseline="0" dirty="0" smtClean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 решения для бизнеса.</a:t>
                      </a:r>
                      <a:endParaRPr sz="2800" dirty="0">
                        <a:solidFill>
                          <a:sysClr val="windowText" lastClr="000000"/>
                        </a:solidFill>
                        <a:latin typeface="PT Mon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dirty="0" smtClean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17</a:t>
                      </a:r>
                      <a:endParaRPr sz="2800" dirty="0">
                        <a:solidFill>
                          <a:sysClr val="windowText" lastClr="000000"/>
                        </a:solidFill>
                        <a:latin typeface="PT Mon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4542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800" dirty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Мастерская </a:t>
                      </a:r>
                      <a:r>
                        <a:rPr lang="ru-RU" sz="2800" dirty="0" smtClean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2. Веб-дизайн и разработка.</a:t>
                      </a:r>
                      <a:endParaRPr sz="2800" dirty="0">
                        <a:solidFill>
                          <a:sysClr val="windowText" lastClr="000000"/>
                        </a:solidFill>
                        <a:latin typeface="PT Mon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dirty="0" smtClean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15</a:t>
                      </a:r>
                      <a:endParaRPr sz="2800" dirty="0">
                        <a:solidFill>
                          <a:sysClr val="windowText" lastClr="000000"/>
                        </a:solidFill>
                        <a:latin typeface="PT Mon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4542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800" dirty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Мастерская </a:t>
                      </a:r>
                      <a:r>
                        <a:rPr lang="ru-RU" sz="2800" dirty="0" smtClean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3. </a:t>
                      </a:r>
                      <a:r>
                        <a:rPr lang="ru-RU" sz="2800" dirty="0" err="1" smtClean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ИТ-решения</a:t>
                      </a:r>
                      <a:r>
                        <a:rPr lang="ru-RU" sz="2800" dirty="0" smtClean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 для бизнеса на платформе «1С: Предприятие 8».</a:t>
                      </a:r>
                      <a:endParaRPr sz="2800" dirty="0">
                        <a:solidFill>
                          <a:sysClr val="windowText" lastClr="000000"/>
                        </a:solidFill>
                        <a:latin typeface="PT Mon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dirty="0" smtClean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17</a:t>
                      </a:r>
                      <a:endParaRPr sz="2800" dirty="0">
                        <a:solidFill>
                          <a:sysClr val="windowText" lastClr="000000"/>
                        </a:solidFill>
                        <a:latin typeface="PT Mon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22690480"/>
                  </a:ext>
                </a:extLst>
              </a:tr>
              <a:tr h="94542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800" dirty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Мастерская </a:t>
                      </a:r>
                      <a:r>
                        <a:rPr lang="ru-RU" sz="2800" dirty="0" smtClean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4. Разработка</a:t>
                      </a:r>
                      <a:r>
                        <a:rPr lang="ru-RU" sz="2800" baseline="0" dirty="0" smtClean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 мобильных приложений.</a:t>
                      </a:r>
                      <a:endParaRPr sz="2800" dirty="0">
                        <a:solidFill>
                          <a:sysClr val="windowText" lastClr="000000"/>
                        </a:solidFill>
                        <a:latin typeface="PT Mon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dirty="0" smtClean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15</a:t>
                      </a:r>
                      <a:endParaRPr sz="2800" dirty="0">
                        <a:solidFill>
                          <a:sysClr val="windowText" lastClr="000000"/>
                        </a:solidFill>
                        <a:latin typeface="PT Mon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80623601"/>
                  </a:ext>
                </a:extLst>
              </a:tr>
              <a:tr h="94542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800" dirty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Мастерская </a:t>
                      </a:r>
                      <a:r>
                        <a:rPr lang="ru-RU" sz="2800" dirty="0" smtClean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.5 Разработка компьютерных</a:t>
                      </a:r>
                      <a:r>
                        <a:rPr lang="ru-RU" sz="2800" baseline="0" dirty="0" smtClean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 игр и приложений.</a:t>
                      </a:r>
                      <a:endParaRPr sz="2800" dirty="0">
                        <a:solidFill>
                          <a:sysClr val="windowText" lastClr="000000"/>
                        </a:solidFill>
                        <a:latin typeface="PT Mon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dirty="0" smtClean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15</a:t>
                      </a:r>
                      <a:endParaRPr sz="2800" dirty="0">
                        <a:solidFill>
                          <a:sysClr val="windowText" lastClr="000000"/>
                        </a:solidFill>
                        <a:latin typeface="PT Mon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139572840"/>
                  </a:ext>
                </a:extLst>
              </a:tr>
            </a:tbl>
          </a:graphicData>
        </a:graphic>
      </p:graphicFrame>
      <p:graphicFrame>
        <p:nvGraphicFramePr>
          <p:cNvPr id="3" name="object 3">
            <a:extLst>
              <a:ext uri="{FF2B5EF4-FFF2-40B4-BE49-F238E27FC236}">
                <a16:creationId xmlns="" xmlns:a16="http://schemas.microsoft.com/office/drawing/2014/main" id="{2608164A-FCBD-48F6-8A75-A05584DF9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84612696"/>
              </p:ext>
            </p:extLst>
          </p:nvPr>
        </p:nvGraphicFramePr>
        <p:xfrm>
          <a:off x="463232" y="1651000"/>
          <a:ext cx="15329535" cy="1562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098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098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098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81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sz="2400" spc="-3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ФЕДЕРАЛЬНЫЙ</a:t>
                      </a:r>
                      <a:r>
                        <a:rPr sz="2400" spc="-2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 </a:t>
                      </a:r>
                      <a:r>
                        <a:rPr sz="2400" spc="-1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БЮДЖЕТ</a:t>
                      </a:r>
                      <a:endParaRPr sz="2400" dirty="0">
                        <a:solidFill>
                          <a:sysClr val="windowText" lastClr="000000"/>
                        </a:solidFill>
                        <a:latin typeface="PT Mono"/>
                        <a:cs typeface="PT Mono"/>
                      </a:endParaRPr>
                    </a:p>
                  </a:txBody>
                  <a:tcPr marL="0" marR="0" marT="179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15"/>
                        </a:spcBef>
                        <a:tabLst>
                          <a:tab pos="2656205" algn="l"/>
                        </a:tabLst>
                      </a:pPr>
                      <a:r>
                        <a:rPr sz="2400" spc="-10" dirty="0">
                          <a:solidFill>
                            <a:sysClr val="windowText" lastClr="000000"/>
                          </a:solidFill>
                          <a:latin typeface="PT Mono"/>
                          <a:ea typeface="+mn-ea"/>
                          <a:cs typeface="PT Mono"/>
                        </a:rPr>
                        <a:t>РЕГИОНАЛЬНЫ</a:t>
                      </a:r>
                      <a:r>
                        <a:rPr lang="ru-RU" sz="2400" spc="-10" dirty="0">
                          <a:solidFill>
                            <a:sysClr val="windowText" lastClr="000000"/>
                          </a:solidFill>
                          <a:latin typeface="PT Mono"/>
                          <a:ea typeface="+mn-ea"/>
                          <a:cs typeface="PT Mono"/>
                        </a:rPr>
                        <a:t>Й </a:t>
                      </a:r>
                      <a:r>
                        <a:rPr sz="2400" spc="-10" dirty="0">
                          <a:solidFill>
                            <a:sysClr val="windowText" lastClr="000000"/>
                          </a:solidFill>
                          <a:latin typeface="PT Mono"/>
                          <a:ea typeface="+mn-ea"/>
                          <a:cs typeface="PT Mono"/>
                        </a:rPr>
                        <a:t>	БЮДЖЕТ</a:t>
                      </a:r>
                    </a:p>
                  </a:txBody>
                  <a:tcPr marL="0" marR="0" marT="179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31165">
                        <a:lnSpc>
                          <a:spcPct val="100000"/>
                        </a:lnSpc>
                        <a:spcBef>
                          <a:spcPts val="1415"/>
                        </a:spcBef>
                        <a:tabLst>
                          <a:tab pos="3081655" algn="l"/>
                        </a:tabLst>
                      </a:pPr>
                      <a:r>
                        <a:rPr sz="2400" spc="-2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ВНЕБЮДЖЕТНЫЕ</a:t>
                      </a:r>
                      <a:r>
                        <a:rPr lang="ru-RU" sz="2400" spc="-2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 </a:t>
                      </a:r>
                      <a:r>
                        <a:rPr sz="2400" spc="-5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СРЕДСТВА</a:t>
                      </a:r>
                      <a:endParaRPr sz="2400" dirty="0">
                        <a:solidFill>
                          <a:sysClr val="windowText" lastClr="000000"/>
                        </a:solidFill>
                        <a:latin typeface="PT Mono"/>
                        <a:cs typeface="PT Mono"/>
                      </a:endParaRPr>
                    </a:p>
                  </a:txBody>
                  <a:tcPr marL="0" marR="0" marT="179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1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400" dirty="0" smtClean="0">
                          <a:solidFill>
                            <a:sysClr val="windowText" lastClr="000000"/>
                          </a:solidFill>
                          <a:latin typeface="Times New Roman"/>
                          <a:cs typeface="Times New Roman"/>
                        </a:rPr>
                        <a:t>37 050</a:t>
                      </a:r>
                      <a:r>
                        <a:rPr lang="ru-RU" sz="3400" baseline="0" dirty="0" smtClean="0">
                          <a:solidFill>
                            <a:sysClr val="windowText" lastClr="000000"/>
                          </a:solidFill>
                          <a:latin typeface="Times New Roman"/>
                          <a:cs typeface="Times New Roman"/>
                        </a:rPr>
                        <a:t> 000. 00</a:t>
                      </a:r>
                      <a:endParaRPr sz="3400" dirty="0">
                        <a:solidFill>
                          <a:sysClr val="windowText" lastClr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400" dirty="0" smtClean="0">
                          <a:solidFill>
                            <a:sysClr val="windowText" lastClr="000000"/>
                          </a:solidFill>
                          <a:latin typeface="Times New Roman"/>
                          <a:cs typeface="Times New Roman"/>
                        </a:rPr>
                        <a:t>17 185</a:t>
                      </a:r>
                      <a:r>
                        <a:rPr lang="ru-RU" sz="3400" baseline="0" dirty="0" smtClean="0">
                          <a:solidFill>
                            <a:sysClr val="windowText" lastClr="000000"/>
                          </a:solidFill>
                          <a:latin typeface="Times New Roman"/>
                          <a:cs typeface="Times New Roman"/>
                        </a:rPr>
                        <a:t> 000. 00</a:t>
                      </a:r>
                      <a:endParaRPr sz="3400" dirty="0">
                        <a:solidFill>
                          <a:sysClr val="windowText" lastClr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400" dirty="0" smtClean="0">
                          <a:solidFill>
                            <a:sysClr val="windowText" lastClr="000000"/>
                          </a:solidFill>
                          <a:latin typeface="Times New Roman"/>
                          <a:cs typeface="Times New Roman"/>
                        </a:rPr>
                        <a:t>3 000 000. 00</a:t>
                      </a:r>
                      <a:endParaRPr sz="3400" dirty="0">
                        <a:solidFill>
                          <a:sysClr val="windowText" lastClr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800" y="431800"/>
            <a:ext cx="153416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4000" dirty="0" smtClean="0">
                <a:solidFill>
                  <a:sysClr val="windowText" lastClr="000000"/>
                </a:solidFill>
                <a:cs typeface="Times New Roman"/>
              </a:rPr>
              <a:t>Мастерская 1: Программные решения для бизнеса.</a:t>
            </a:r>
            <a:endParaRPr lang="ru-RU" sz="4000" dirty="0"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1800" y="9042400"/>
            <a:ext cx="138430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60600" algn="l"/>
                <a:tab pos="4466590" algn="l"/>
              </a:tabLst>
            </a:pPr>
            <a:r>
              <a:rPr sz="2700" dirty="0">
                <a:latin typeface="PT Mono"/>
                <a:cs typeface="PT Mono"/>
              </a:rPr>
              <a:t>П</a:t>
            </a:r>
            <a:r>
              <a:rPr sz="2700" spc="15" dirty="0">
                <a:latin typeface="PT Mono"/>
                <a:cs typeface="PT Mono"/>
              </a:rPr>
              <a:t>А</a:t>
            </a:r>
            <a:r>
              <a:rPr sz="2700" spc="5" dirty="0">
                <a:latin typeface="PT Mono"/>
                <a:cs typeface="PT Mono"/>
              </a:rPr>
              <a:t>Н</a:t>
            </a:r>
            <a:r>
              <a:rPr sz="2700" spc="-50" dirty="0">
                <a:latin typeface="PT Mono"/>
                <a:cs typeface="PT Mono"/>
              </a:rPr>
              <a:t>О</a:t>
            </a:r>
            <a:r>
              <a:rPr sz="2700" spc="-190" dirty="0">
                <a:latin typeface="PT Mono"/>
                <a:cs typeface="PT Mono"/>
              </a:rPr>
              <a:t>Р</a:t>
            </a:r>
            <a:r>
              <a:rPr sz="2700" spc="15" dirty="0">
                <a:latin typeface="PT Mono"/>
                <a:cs typeface="PT Mono"/>
              </a:rPr>
              <a:t>А</a:t>
            </a:r>
            <a:r>
              <a:rPr sz="2700" spc="20" dirty="0">
                <a:latin typeface="PT Mono"/>
                <a:cs typeface="PT Mono"/>
              </a:rPr>
              <a:t>М</a:t>
            </a:r>
            <a:r>
              <a:rPr sz="2700" spc="15" dirty="0">
                <a:latin typeface="PT Mono"/>
                <a:cs typeface="PT Mono"/>
              </a:rPr>
              <a:t>Н</a:t>
            </a:r>
            <a:r>
              <a:rPr sz="2700" spc="40" dirty="0">
                <a:latin typeface="PT Mono"/>
                <a:cs typeface="PT Mono"/>
              </a:rPr>
              <a:t>А</a:t>
            </a:r>
            <a:r>
              <a:rPr sz="2700" dirty="0">
                <a:latin typeface="PT Mono"/>
                <a:cs typeface="PT Mono"/>
              </a:rPr>
              <a:t>Я</a:t>
            </a:r>
            <a:r>
              <a:rPr lang="ru-RU" sz="2700" dirty="0">
                <a:latin typeface="PT Mono"/>
                <a:cs typeface="PT Mono"/>
              </a:rPr>
              <a:t> </a:t>
            </a:r>
            <a:r>
              <a:rPr sz="2700" spc="25" dirty="0">
                <a:latin typeface="PT Mono"/>
                <a:cs typeface="PT Mono"/>
              </a:rPr>
              <a:t>Ф</a:t>
            </a:r>
            <a:r>
              <a:rPr sz="2700" spc="-25" dirty="0">
                <a:latin typeface="PT Mono"/>
                <a:cs typeface="PT Mono"/>
              </a:rPr>
              <a:t>ОТ</a:t>
            </a:r>
            <a:r>
              <a:rPr sz="2700" spc="-120" dirty="0">
                <a:latin typeface="PT Mono"/>
                <a:cs typeface="PT Mono"/>
              </a:rPr>
              <a:t>О</a:t>
            </a:r>
            <a:r>
              <a:rPr sz="2700" spc="-90" dirty="0">
                <a:latin typeface="PT Mono"/>
                <a:cs typeface="PT Mono"/>
              </a:rPr>
              <a:t>Г</a:t>
            </a:r>
            <a:r>
              <a:rPr sz="2700" spc="-190" dirty="0">
                <a:latin typeface="PT Mono"/>
                <a:cs typeface="PT Mono"/>
              </a:rPr>
              <a:t>Р</a:t>
            </a:r>
            <a:r>
              <a:rPr sz="2700" spc="-45" dirty="0">
                <a:latin typeface="PT Mono"/>
                <a:cs typeface="PT Mono"/>
              </a:rPr>
              <a:t>А</a:t>
            </a:r>
            <a:r>
              <a:rPr sz="2700" spc="20" dirty="0">
                <a:latin typeface="PT Mono"/>
                <a:cs typeface="PT Mono"/>
              </a:rPr>
              <a:t>Ф</a:t>
            </a:r>
            <a:r>
              <a:rPr sz="2700" spc="-25" dirty="0">
                <a:latin typeface="PT Mono"/>
                <a:cs typeface="PT Mono"/>
              </a:rPr>
              <a:t>И</a:t>
            </a:r>
            <a:r>
              <a:rPr sz="2700" dirty="0">
                <a:latin typeface="PT Mono"/>
                <a:cs typeface="PT Mono"/>
              </a:rPr>
              <a:t>Я</a:t>
            </a:r>
            <a:r>
              <a:rPr lang="ru-RU" sz="2700" dirty="0">
                <a:latin typeface="PT Mono"/>
                <a:cs typeface="PT Mono"/>
              </a:rPr>
              <a:t> </a:t>
            </a:r>
            <a:r>
              <a:rPr sz="2700" spc="15" dirty="0">
                <a:latin typeface="PT Mono"/>
                <a:cs typeface="PT Mono"/>
              </a:rPr>
              <a:t>М</a:t>
            </a:r>
            <a:r>
              <a:rPr sz="2700" spc="-100" dirty="0">
                <a:latin typeface="PT Mono"/>
                <a:cs typeface="PT Mono"/>
              </a:rPr>
              <a:t>А</a:t>
            </a:r>
            <a:r>
              <a:rPr sz="2700" spc="-30" dirty="0">
                <a:latin typeface="PT Mono"/>
                <a:cs typeface="PT Mono"/>
              </a:rPr>
              <a:t>С</a:t>
            </a:r>
            <a:r>
              <a:rPr sz="2700" spc="-85" dirty="0">
                <a:latin typeface="PT Mono"/>
                <a:cs typeface="PT Mono"/>
              </a:rPr>
              <a:t>Т</a:t>
            </a:r>
            <a:r>
              <a:rPr sz="2700" spc="-125" dirty="0">
                <a:latin typeface="PT Mono"/>
                <a:cs typeface="PT Mono"/>
              </a:rPr>
              <a:t>Е</a:t>
            </a:r>
            <a:r>
              <a:rPr sz="2700" spc="-70" dirty="0">
                <a:latin typeface="PT Mono"/>
                <a:cs typeface="PT Mono"/>
              </a:rPr>
              <a:t>Р</a:t>
            </a:r>
            <a:r>
              <a:rPr sz="2700" spc="-50" dirty="0">
                <a:latin typeface="PT Mono"/>
                <a:cs typeface="PT Mono"/>
              </a:rPr>
              <a:t>С</a:t>
            </a:r>
            <a:r>
              <a:rPr sz="2700" spc="-100" dirty="0">
                <a:latin typeface="PT Mono"/>
                <a:cs typeface="PT Mono"/>
              </a:rPr>
              <a:t>К</a:t>
            </a:r>
            <a:r>
              <a:rPr sz="2700" spc="5" dirty="0">
                <a:latin typeface="PT Mono"/>
                <a:cs typeface="PT Mono"/>
              </a:rPr>
              <a:t>О</a:t>
            </a:r>
            <a:r>
              <a:rPr sz="2700" dirty="0">
                <a:latin typeface="PT Mono"/>
                <a:cs typeface="PT Mono"/>
              </a:rPr>
              <a:t>Й</a:t>
            </a:r>
          </a:p>
        </p:txBody>
      </p:sp>
      <p:pic>
        <p:nvPicPr>
          <p:cNvPr id="1027" name="Picture 3" descr="C:\Users\ЭМИЛЬ\Desktop\Новая папка\308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1270000"/>
            <a:ext cx="15406298" cy="7655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269230"/>
            <a:ext cx="153543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4000" dirty="0" smtClean="0">
                <a:solidFill>
                  <a:sysClr val="windowText" lastClr="000000"/>
                </a:solidFill>
                <a:cs typeface="Times New Roman"/>
              </a:rPr>
              <a:t>Мастерская 1: Программные решения для бизнеса.</a:t>
            </a:r>
            <a:endParaRPr lang="ru-RU" sz="4000" dirty="0"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84400" y="9130268"/>
            <a:ext cx="2856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tabLst>
                <a:tab pos="1419860" algn="l"/>
                <a:tab pos="3205480" algn="l"/>
              </a:tabLst>
            </a:pPr>
            <a:r>
              <a:rPr lang="bg-BG" spc="-10" dirty="0">
                <a:latin typeface="PT Mono"/>
                <a:cs typeface="PT Mono"/>
              </a:rPr>
              <a:t>ФОТО </a:t>
            </a:r>
            <a:r>
              <a:rPr lang="bg-BG" spc="-70" dirty="0">
                <a:latin typeface="PT Mono"/>
                <a:cs typeface="PT Mono"/>
              </a:rPr>
              <a:t>РАБОЧЕГО </a:t>
            </a:r>
            <a:r>
              <a:rPr lang="bg-BG" spc="-65" dirty="0">
                <a:latin typeface="PT Mono"/>
                <a:cs typeface="PT Mono"/>
              </a:rPr>
              <a:t>МЕСТА</a:t>
            </a:r>
            <a:endParaRPr lang="bg-BG" dirty="0">
              <a:latin typeface="PT Mono"/>
              <a:cs typeface="PT Mon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04400" y="9118600"/>
            <a:ext cx="4117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3700">
              <a:lnSpc>
                <a:spcPct val="100000"/>
              </a:lnSpc>
            </a:pPr>
            <a:r>
              <a:rPr lang="bg-BG" spc="-10" dirty="0">
                <a:latin typeface="PT Mono"/>
                <a:cs typeface="PT Mono"/>
              </a:rPr>
              <a:t>ФОТО ЭЛЕМЕНТОВ </a:t>
            </a:r>
            <a:r>
              <a:rPr lang="bg-BG" spc="-40" dirty="0">
                <a:latin typeface="PT Mono"/>
                <a:cs typeface="PT Mono"/>
              </a:rPr>
              <a:t>БРЕНДБУКА</a:t>
            </a:r>
            <a:endParaRPr lang="bg-BG" dirty="0">
              <a:latin typeface="PT Mono"/>
              <a:cs typeface="PT Mono"/>
            </a:endParaRPr>
          </a:p>
        </p:txBody>
      </p:sp>
      <p:pic>
        <p:nvPicPr>
          <p:cNvPr id="2050" name="Picture 2" descr="C:\Users\ЭМИЛЬ\Desktop\Новая папка\308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98600"/>
            <a:ext cx="7467599" cy="3526367"/>
          </a:xfrm>
          <a:prstGeom prst="rect">
            <a:avLst/>
          </a:prstGeom>
          <a:noFill/>
        </p:spPr>
      </p:pic>
      <p:pic>
        <p:nvPicPr>
          <p:cNvPr id="2051" name="Picture 3" descr="C:\Users\ЭМИЛЬ\Desktop\Новая папка\308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50800" y="1498600"/>
            <a:ext cx="3505200" cy="7315200"/>
          </a:xfrm>
          <a:prstGeom prst="rect">
            <a:avLst/>
          </a:prstGeom>
          <a:noFill/>
        </p:spPr>
      </p:pic>
      <p:pic>
        <p:nvPicPr>
          <p:cNvPr id="9" name="Рисунок 8" descr="308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308600"/>
            <a:ext cx="7471059" cy="3528000"/>
          </a:xfrm>
          <a:prstGeom prst="rect">
            <a:avLst/>
          </a:prstGeom>
        </p:spPr>
      </p:pic>
      <p:pic>
        <p:nvPicPr>
          <p:cNvPr id="8195" name="Picture 3" descr="C:\Users\ЭМИЛЬ\Desktop\фото для презентации\IMG-20201109-WA0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4600" y="1498600"/>
            <a:ext cx="5086792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2822"/>
            <a:ext cx="153416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400" dirty="0" smtClean="0">
                <a:cs typeface="Times New Roman"/>
              </a:rPr>
              <a:t>Мастерская 2: ИТ - решения для бизнеса на платформе «1С: предприятие 8» </a:t>
            </a:r>
            <a:endParaRPr lang="ru-RU" sz="5400" dirty="0"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1800" y="9271000"/>
            <a:ext cx="117094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60600" algn="l"/>
                <a:tab pos="4466590" algn="l"/>
              </a:tabLst>
            </a:pPr>
            <a:r>
              <a:rPr sz="2700" dirty="0">
                <a:latin typeface="PT Mono"/>
                <a:cs typeface="PT Mono"/>
              </a:rPr>
              <a:t>П</a:t>
            </a:r>
            <a:r>
              <a:rPr sz="2700" spc="15" dirty="0">
                <a:latin typeface="PT Mono"/>
                <a:cs typeface="PT Mono"/>
              </a:rPr>
              <a:t>А</a:t>
            </a:r>
            <a:r>
              <a:rPr sz="2700" spc="5" dirty="0">
                <a:latin typeface="PT Mono"/>
                <a:cs typeface="PT Mono"/>
              </a:rPr>
              <a:t>Н</a:t>
            </a:r>
            <a:r>
              <a:rPr sz="2700" spc="-50" dirty="0">
                <a:latin typeface="PT Mono"/>
                <a:cs typeface="PT Mono"/>
              </a:rPr>
              <a:t>О</a:t>
            </a:r>
            <a:r>
              <a:rPr sz="2700" spc="-190" dirty="0">
                <a:latin typeface="PT Mono"/>
                <a:cs typeface="PT Mono"/>
              </a:rPr>
              <a:t>Р</a:t>
            </a:r>
            <a:r>
              <a:rPr sz="2700" spc="15" dirty="0">
                <a:latin typeface="PT Mono"/>
                <a:cs typeface="PT Mono"/>
              </a:rPr>
              <a:t>А</a:t>
            </a:r>
            <a:r>
              <a:rPr sz="2700" spc="20" dirty="0">
                <a:latin typeface="PT Mono"/>
                <a:cs typeface="PT Mono"/>
              </a:rPr>
              <a:t>М</a:t>
            </a:r>
            <a:r>
              <a:rPr sz="2700" spc="15" dirty="0">
                <a:latin typeface="PT Mono"/>
                <a:cs typeface="PT Mono"/>
              </a:rPr>
              <a:t>Н</a:t>
            </a:r>
            <a:r>
              <a:rPr sz="2700" spc="40" dirty="0">
                <a:latin typeface="PT Mono"/>
                <a:cs typeface="PT Mono"/>
              </a:rPr>
              <a:t>А</a:t>
            </a:r>
            <a:r>
              <a:rPr sz="2700" dirty="0">
                <a:latin typeface="PT Mono"/>
                <a:cs typeface="PT Mono"/>
              </a:rPr>
              <a:t>Я</a:t>
            </a:r>
            <a:r>
              <a:rPr lang="ru-RU" sz="2700" dirty="0">
                <a:latin typeface="PT Mono"/>
                <a:cs typeface="PT Mono"/>
              </a:rPr>
              <a:t> </a:t>
            </a:r>
            <a:r>
              <a:rPr sz="2700" spc="25" dirty="0">
                <a:latin typeface="PT Mono"/>
                <a:cs typeface="PT Mono"/>
              </a:rPr>
              <a:t>Ф</a:t>
            </a:r>
            <a:r>
              <a:rPr sz="2700" spc="-25" dirty="0">
                <a:latin typeface="PT Mono"/>
                <a:cs typeface="PT Mono"/>
              </a:rPr>
              <a:t>ОТ</a:t>
            </a:r>
            <a:r>
              <a:rPr sz="2700" spc="-120" dirty="0">
                <a:latin typeface="PT Mono"/>
                <a:cs typeface="PT Mono"/>
              </a:rPr>
              <a:t>О</a:t>
            </a:r>
            <a:r>
              <a:rPr sz="2700" spc="-90" dirty="0">
                <a:latin typeface="PT Mono"/>
                <a:cs typeface="PT Mono"/>
              </a:rPr>
              <a:t>Г</a:t>
            </a:r>
            <a:r>
              <a:rPr sz="2700" spc="-190" dirty="0">
                <a:latin typeface="PT Mono"/>
                <a:cs typeface="PT Mono"/>
              </a:rPr>
              <a:t>Р</a:t>
            </a:r>
            <a:r>
              <a:rPr sz="2700" spc="-45" dirty="0">
                <a:latin typeface="PT Mono"/>
                <a:cs typeface="PT Mono"/>
              </a:rPr>
              <a:t>А</a:t>
            </a:r>
            <a:r>
              <a:rPr sz="2700" spc="20" dirty="0">
                <a:latin typeface="PT Mono"/>
                <a:cs typeface="PT Mono"/>
              </a:rPr>
              <a:t>Ф</a:t>
            </a:r>
            <a:r>
              <a:rPr sz="2700" spc="-25" dirty="0">
                <a:latin typeface="PT Mono"/>
                <a:cs typeface="PT Mono"/>
              </a:rPr>
              <a:t>И</a:t>
            </a:r>
            <a:r>
              <a:rPr sz="2700" dirty="0">
                <a:latin typeface="PT Mono"/>
                <a:cs typeface="PT Mono"/>
              </a:rPr>
              <a:t>Я</a:t>
            </a:r>
            <a:r>
              <a:rPr lang="ru-RU" sz="2700" dirty="0">
                <a:latin typeface="PT Mono"/>
                <a:cs typeface="PT Mono"/>
              </a:rPr>
              <a:t> </a:t>
            </a:r>
            <a:r>
              <a:rPr sz="2700" spc="15" dirty="0">
                <a:latin typeface="PT Mono"/>
                <a:cs typeface="PT Mono"/>
              </a:rPr>
              <a:t>М</a:t>
            </a:r>
            <a:r>
              <a:rPr sz="2700" spc="-100" dirty="0">
                <a:latin typeface="PT Mono"/>
                <a:cs typeface="PT Mono"/>
              </a:rPr>
              <a:t>А</a:t>
            </a:r>
            <a:r>
              <a:rPr sz="2700" spc="-30" dirty="0">
                <a:latin typeface="PT Mono"/>
                <a:cs typeface="PT Mono"/>
              </a:rPr>
              <a:t>С</a:t>
            </a:r>
            <a:r>
              <a:rPr sz="2700" spc="-85" dirty="0">
                <a:latin typeface="PT Mono"/>
                <a:cs typeface="PT Mono"/>
              </a:rPr>
              <a:t>Т</a:t>
            </a:r>
            <a:r>
              <a:rPr sz="2700" spc="-125" dirty="0">
                <a:latin typeface="PT Mono"/>
                <a:cs typeface="PT Mono"/>
              </a:rPr>
              <a:t>Е</a:t>
            </a:r>
            <a:r>
              <a:rPr sz="2700" spc="-70" dirty="0">
                <a:latin typeface="PT Mono"/>
                <a:cs typeface="PT Mono"/>
              </a:rPr>
              <a:t>Р</a:t>
            </a:r>
            <a:r>
              <a:rPr sz="2700" spc="-50" dirty="0">
                <a:latin typeface="PT Mono"/>
                <a:cs typeface="PT Mono"/>
              </a:rPr>
              <a:t>С</a:t>
            </a:r>
            <a:r>
              <a:rPr sz="2700" spc="-100" dirty="0">
                <a:latin typeface="PT Mono"/>
                <a:cs typeface="PT Mono"/>
              </a:rPr>
              <a:t>К</a:t>
            </a:r>
            <a:r>
              <a:rPr sz="2700" spc="5" dirty="0">
                <a:latin typeface="PT Mono"/>
                <a:cs typeface="PT Mono"/>
              </a:rPr>
              <a:t>О</a:t>
            </a:r>
            <a:r>
              <a:rPr sz="2700" dirty="0">
                <a:latin typeface="PT Mono"/>
                <a:cs typeface="PT Mono"/>
              </a:rPr>
              <a:t>Й</a:t>
            </a:r>
          </a:p>
        </p:txBody>
      </p:sp>
      <p:pic>
        <p:nvPicPr>
          <p:cNvPr id="3074" name="Picture 2" descr="C:\Users\ЭМИЛЬ\Desktop\Новая папка\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955800"/>
            <a:ext cx="15320684" cy="7234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50800"/>
            <a:ext cx="153543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400" dirty="0" smtClean="0">
                <a:cs typeface="Times New Roman"/>
              </a:rPr>
              <a:t>Мастерская 2: ИТ - решения для бизнеса на платформе «1С: предприятие 8» </a:t>
            </a:r>
            <a:endParaRPr lang="ru-RU" sz="5400" dirty="0"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2000" y="9511268"/>
            <a:ext cx="350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1419860" algn="l"/>
                <a:tab pos="3205480" algn="l"/>
              </a:tabLst>
            </a:pPr>
            <a:r>
              <a:rPr lang="bg-BG" spc="-10" dirty="0">
                <a:latin typeface="PT Mono"/>
                <a:cs typeface="PT Mono"/>
              </a:rPr>
              <a:t>ФОТО </a:t>
            </a:r>
            <a:r>
              <a:rPr lang="bg-BG" spc="-70" dirty="0">
                <a:latin typeface="PT Mono"/>
                <a:cs typeface="PT Mono"/>
              </a:rPr>
              <a:t>РАБОЧЕГО </a:t>
            </a:r>
            <a:r>
              <a:rPr lang="bg-BG" spc="-65" dirty="0">
                <a:latin typeface="PT Mono"/>
                <a:cs typeface="PT Mono"/>
              </a:rPr>
              <a:t>МЕСТА</a:t>
            </a:r>
            <a:endParaRPr lang="bg-BG" dirty="0">
              <a:latin typeface="PT Mono"/>
              <a:cs typeface="PT Mono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5B3B722A-2A29-40B1-8E69-23D3296296B2}"/>
              </a:ext>
            </a:extLst>
          </p:cNvPr>
          <p:cNvSpPr/>
          <p:nvPr/>
        </p:nvSpPr>
        <p:spPr>
          <a:xfrm>
            <a:off x="9880600" y="9423400"/>
            <a:ext cx="3719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bg-BG" spc="-10" dirty="0">
                <a:latin typeface="PT Mono"/>
                <a:cs typeface="PT Mono"/>
              </a:rPr>
              <a:t>ФОТО ЭЛЕМЕНТОВ </a:t>
            </a:r>
            <a:r>
              <a:rPr lang="bg-BG" spc="-40" dirty="0">
                <a:latin typeface="PT Mono"/>
                <a:cs typeface="PT Mono"/>
              </a:rPr>
              <a:t>БРЕНДБУКА</a:t>
            </a:r>
            <a:endParaRPr lang="bg-BG" dirty="0">
              <a:latin typeface="PT Mono"/>
              <a:cs typeface="PT Mono"/>
            </a:endParaRPr>
          </a:p>
        </p:txBody>
      </p:sp>
      <p:pic>
        <p:nvPicPr>
          <p:cNvPr id="8" name="Рисунок 7" descr="306 (2).jpg"/>
          <p:cNvPicPr>
            <a:picLocks noChangeAspect="1"/>
          </p:cNvPicPr>
          <p:nvPr/>
        </p:nvPicPr>
        <p:blipFill>
          <a:blip r:embed="rId2" cstate="print"/>
          <a:srcRect l="9637"/>
          <a:stretch>
            <a:fillRect/>
          </a:stretch>
        </p:blipFill>
        <p:spPr>
          <a:xfrm>
            <a:off x="127000" y="5613400"/>
            <a:ext cx="7144871" cy="3733800"/>
          </a:xfrm>
          <a:prstGeom prst="rect">
            <a:avLst/>
          </a:prstGeom>
        </p:spPr>
      </p:pic>
      <p:pic>
        <p:nvPicPr>
          <p:cNvPr id="9" name="Рисунок 8" descr="306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1033" y="1803400"/>
            <a:ext cx="3526367" cy="7467600"/>
          </a:xfrm>
          <a:prstGeom prst="rect">
            <a:avLst/>
          </a:prstGeom>
        </p:spPr>
      </p:pic>
      <p:pic>
        <p:nvPicPr>
          <p:cNvPr id="10" name="Рисунок 9" descr="306(6).jpg"/>
          <p:cNvPicPr>
            <a:picLocks noChangeAspect="1"/>
          </p:cNvPicPr>
          <p:nvPr/>
        </p:nvPicPr>
        <p:blipFill>
          <a:blip r:embed="rId4" cstate="print"/>
          <a:srcRect l="9410"/>
          <a:stretch>
            <a:fillRect/>
          </a:stretch>
        </p:blipFill>
        <p:spPr>
          <a:xfrm>
            <a:off x="127000" y="1803400"/>
            <a:ext cx="7162800" cy="3733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14667" r="41025"/>
          <a:stretch>
            <a:fillRect/>
          </a:stretch>
        </p:blipFill>
        <p:spPr bwMode="auto">
          <a:xfrm>
            <a:off x="11252200" y="1803400"/>
            <a:ext cx="4178105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269230"/>
            <a:ext cx="153543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4000" dirty="0" smtClean="0">
                <a:solidFill>
                  <a:sysClr val="windowText" lastClr="000000"/>
                </a:solidFill>
                <a:cs typeface="Times New Roman"/>
              </a:rPr>
              <a:t>Мастерская 3: Веб-дизайн и разработка.</a:t>
            </a:r>
            <a:br>
              <a:rPr lang="ru-RU" sz="4000" dirty="0" smtClean="0">
                <a:solidFill>
                  <a:sysClr val="windowText" lastClr="000000"/>
                </a:solidFill>
                <a:cs typeface="Times New Roman"/>
              </a:rPr>
            </a:br>
            <a:r>
              <a:rPr lang="ru-RU" sz="4000" dirty="0" smtClean="0">
                <a:cs typeface="Times New Roman"/>
              </a:rPr>
              <a:t>мастерской </a:t>
            </a:r>
            <a:r>
              <a:rPr lang="ru-RU" sz="4000" dirty="0">
                <a:cs typeface="Times New Roman"/>
              </a:rPr>
              <a:t>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1800" y="9194800"/>
            <a:ext cx="121666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60600" algn="l"/>
                <a:tab pos="4466590" algn="l"/>
              </a:tabLst>
            </a:pPr>
            <a:r>
              <a:rPr sz="2700" dirty="0">
                <a:latin typeface="PT Mono"/>
                <a:cs typeface="PT Mono"/>
              </a:rPr>
              <a:t>П</a:t>
            </a:r>
            <a:r>
              <a:rPr sz="2700" spc="15" dirty="0">
                <a:latin typeface="PT Mono"/>
                <a:cs typeface="PT Mono"/>
              </a:rPr>
              <a:t>А</a:t>
            </a:r>
            <a:r>
              <a:rPr sz="2700" spc="5" dirty="0">
                <a:latin typeface="PT Mono"/>
                <a:cs typeface="PT Mono"/>
              </a:rPr>
              <a:t>Н</a:t>
            </a:r>
            <a:r>
              <a:rPr sz="2700" spc="-50" dirty="0">
                <a:latin typeface="PT Mono"/>
                <a:cs typeface="PT Mono"/>
              </a:rPr>
              <a:t>О</a:t>
            </a:r>
            <a:r>
              <a:rPr sz="2700" spc="-190" dirty="0">
                <a:latin typeface="PT Mono"/>
                <a:cs typeface="PT Mono"/>
              </a:rPr>
              <a:t>Р</a:t>
            </a:r>
            <a:r>
              <a:rPr sz="2700" spc="15" dirty="0">
                <a:latin typeface="PT Mono"/>
                <a:cs typeface="PT Mono"/>
              </a:rPr>
              <a:t>А</a:t>
            </a:r>
            <a:r>
              <a:rPr sz="2700" spc="20" dirty="0">
                <a:latin typeface="PT Mono"/>
                <a:cs typeface="PT Mono"/>
              </a:rPr>
              <a:t>М</a:t>
            </a:r>
            <a:r>
              <a:rPr sz="2700" spc="15" dirty="0">
                <a:latin typeface="PT Mono"/>
                <a:cs typeface="PT Mono"/>
              </a:rPr>
              <a:t>Н</a:t>
            </a:r>
            <a:r>
              <a:rPr sz="2700" spc="40" dirty="0">
                <a:latin typeface="PT Mono"/>
                <a:cs typeface="PT Mono"/>
              </a:rPr>
              <a:t>А</a:t>
            </a:r>
            <a:r>
              <a:rPr sz="2700" dirty="0">
                <a:latin typeface="PT Mono"/>
                <a:cs typeface="PT Mono"/>
              </a:rPr>
              <a:t>Я</a:t>
            </a:r>
            <a:r>
              <a:rPr lang="ru-RU" sz="2700" dirty="0">
                <a:latin typeface="PT Mono"/>
                <a:cs typeface="PT Mono"/>
              </a:rPr>
              <a:t> </a:t>
            </a:r>
            <a:r>
              <a:rPr sz="2700" spc="25" dirty="0">
                <a:latin typeface="PT Mono"/>
                <a:cs typeface="PT Mono"/>
              </a:rPr>
              <a:t>Ф</a:t>
            </a:r>
            <a:r>
              <a:rPr sz="2700" spc="-25" dirty="0">
                <a:latin typeface="PT Mono"/>
                <a:cs typeface="PT Mono"/>
              </a:rPr>
              <a:t>ОТ</a:t>
            </a:r>
            <a:r>
              <a:rPr sz="2700" spc="-120" dirty="0">
                <a:latin typeface="PT Mono"/>
                <a:cs typeface="PT Mono"/>
              </a:rPr>
              <a:t>О</a:t>
            </a:r>
            <a:r>
              <a:rPr sz="2700" spc="-90" dirty="0">
                <a:latin typeface="PT Mono"/>
                <a:cs typeface="PT Mono"/>
              </a:rPr>
              <a:t>Г</a:t>
            </a:r>
            <a:r>
              <a:rPr sz="2700" spc="-190" dirty="0">
                <a:latin typeface="PT Mono"/>
                <a:cs typeface="PT Mono"/>
              </a:rPr>
              <a:t>Р</a:t>
            </a:r>
            <a:r>
              <a:rPr sz="2700" spc="-45" dirty="0">
                <a:latin typeface="PT Mono"/>
                <a:cs typeface="PT Mono"/>
              </a:rPr>
              <a:t>А</a:t>
            </a:r>
            <a:r>
              <a:rPr sz="2700" spc="20" dirty="0">
                <a:latin typeface="PT Mono"/>
                <a:cs typeface="PT Mono"/>
              </a:rPr>
              <a:t>Ф</a:t>
            </a:r>
            <a:r>
              <a:rPr sz="2700" spc="-25" dirty="0">
                <a:latin typeface="PT Mono"/>
                <a:cs typeface="PT Mono"/>
              </a:rPr>
              <a:t>И</a:t>
            </a:r>
            <a:r>
              <a:rPr sz="2700" dirty="0">
                <a:latin typeface="PT Mono"/>
                <a:cs typeface="PT Mono"/>
              </a:rPr>
              <a:t>Я</a:t>
            </a:r>
            <a:r>
              <a:rPr lang="ru-RU" sz="2700" dirty="0">
                <a:latin typeface="PT Mono"/>
                <a:cs typeface="PT Mono"/>
              </a:rPr>
              <a:t> </a:t>
            </a:r>
            <a:r>
              <a:rPr sz="2700" spc="15" dirty="0">
                <a:latin typeface="PT Mono"/>
                <a:cs typeface="PT Mono"/>
              </a:rPr>
              <a:t>М</a:t>
            </a:r>
            <a:r>
              <a:rPr sz="2700" spc="-100" dirty="0">
                <a:latin typeface="PT Mono"/>
                <a:cs typeface="PT Mono"/>
              </a:rPr>
              <a:t>А</a:t>
            </a:r>
            <a:r>
              <a:rPr sz="2700" spc="-30" dirty="0">
                <a:latin typeface="PT Mono"/>
                <a:cs typeface="PT Mono"/>
              </a:rPr>
              <a:t>С</a:t>
            </a:r>
            <a:r>
              <a:rPr sz="2700" spc="-85" dirty="0">
                <a:latin typeface="PT Mono"/>
                <a:cs typeface="PT Mono"/>
              </a:rPr>
              <a:t>Т</a:t>
            </a:r>
            <a:r>
              <a:rPr sz="2700" spc="-125" dirty="0">
                <a:latin typeface="PT Mono"/>
                <a:cs typeface="PT Mono"/>
              </a:rPr>
              <a:t>Е</a:t>
            </a:r>
            <a:r>
              <a:rPr sz="2700" spc="-70" dirty="0">
                <a:latin typeface="PT Mono"/>
                <a:cs typeface="PT Mono"/>
              </a:rPr>
              <a:t>Р</a:t>
            </a:r>
            <a:r>
              <a:rPr sz="2700" spc="-50" dirty="0">
                <a:latin typeface="PT Mono"/>
                <a:cs typeface="PT Mono"/>
              </a:rPr>
              <a:t>С</a:t>
            </a:r>
            <a:r>
              <a:rPr sz="2700" spc="-100" dirty="0">
                <a:latin typeface="PT Mono"/>
                <a:cs typeface="PT Mono"/>
              </a:rPr>
              <a:t>К</a:t>
            </a:r>
            <a:r>
              <a:rPr sz="2700" spc="5" dirty="0">
                <a:latin typeface="PT Mono"/>
                <a:cs typeface="PT Mono"/>
              </a:rPr>
              <a:t>О</a:t>
            </a:r>
            <a:r>
              <a:rPr sz="2700" dirty="0">
                <a:latin typeface="PT Mono"/>
                <a:cs typeface="PT Mono"/>
              </a:rPr>
              <a:t>Й</a:t>
            </a:r>
          </a:p>
        </p:txBody>
      </p:sp>
      <p:pic>
        <p:nvPicPr>
          <p:cNvPr id="6" name="Рисунок 5" descr="310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1498600"/>
            <a:ext cx="15163800" cy="7593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269230"/>
            <a:ext cx="158115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400" dirty="0" smtClean="0">
                <a:solidFill>
                  <a:sysClr val="windowText" lastClr="000000"/>
                </a:solidFill>
                <a:cs typeface="Times New Roman"/>
              </a:rPr>
              <a:t>Мастерская 3: Веб-дизайн и разработка.</a:t>
            </a:r>
            <a:br>
              <a:rPr lang="ru-RU" sz="5400" dirty="0" smtClean="0">
                <a:solidFill>
                  <a:sysClr val="windowText" lastClr="000000"/>
                </a:solidFill>
                <a:cs typeface="Times New Roman"/>
              </a:rPr>
            </a:br>
            <a:r>
              <a:rPr lang="ru-RU" sz="5400" dirty="0" smtClean="0">
                <a:cs typeface="Times New Roman"/>
              </a:rPr>
              <a:t>мастерской 3</a:t>
            </a:r>
            <a:endParaRPr lang="ru-RU" sz="5400" dirty="0"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8364" y="9423400"/>
            <a:ext cx="3072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3700">
              <a:lnSpc>
                <a:spcPct val="100000"/>
              </a:lnSpc>
              <a:tabLst>
                <a:tab pos="1419860" algn="l"/>
                <a:tab pos="3205480" algn="l"/>
              </a:tabLst>
            </a:pPr>
            <a:r>
              <a:rPr lang="bg-BG" spc="-10" dirty="0">
                <a:latin typeface="PT Mono"/>
                <a:cs typeface="PT Mono"/>
              </a:rPr>
              <a:t>ФОТО </a:t>
            </a:r>
            <a:r>
              <a:rPr lang="bg-BG" spc="-70" dirty="0">
                <a:latin typeface="PT Mono"/>
                <a:cs typeface="PT Mono"/>
              </a:rPr>
              <a:t>РАБОЧЕГО </a:t>
            </a:r>
            <a:r>
              <a:rPr lang="bg-BG" spc="-65" dirty="0">
                <a:latin typeface="PT Mono"/>
                <a:cs typeface="PT Mono"/>
              </a:rPr>
              <a:t>МЕСТА</a:t>
            </a:r>
            <a:endParaRPr lang="bg-BG" dirty="0">
              <a:latin typeface="PT Mono"/>
              <a:cs typeface="PT Mono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3FA26F6C-EBDD-45AD-9D55-1B68C721EF2B}"/>
              </a:ext>
            </a:extLst>
          </p:cNvPr>
          <p:cNvSpPr/>
          <p:nvPr/>
        </p:nvSpPr>
        <p:spPr>
          <a:xfrm>
            <a:off x="10335576" y="9435068"/>
            <a:ext cx="4117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3700">
              <a:lnSpc>
                <a:spcPct val="100000"/>
              </a:lnSpc>
            </a:pPr>
            <a:r>
              <a:rPr lang="bg-BG" spc="-10" dirty="0">
                <a:latin typeface="PT Mono"/>
                <a:cs typeface="PT Mono"/>
              </a:rPr>
              <a:t>ФОТО ЭЛЕМЕНТОВ </a:t>
            </a:r>
            <a:r>
              <a:rPr lang="bg-BG" spc="-40" dirty="0">
                <a:latin typeface="PT Mono"/>
                <a:cs typeface="PT Mono"/>
              </a:rPr>
              <a:t>БРЕНДБУКА</a:t>
            </a:r>
            <a:endParaRPr lang="bg-BG" dirty="0">
              <a:latin typeface="PT Mono"/>
              <a:cs typeface="PT Mono"/>
            </a:endParaRPr>
          </a:p>
        </p:txBody>
      </p:sp>
      <p:pic>
        <p:nvPicPr>
          <p:cNvPr id="8" name="Рисунок 7" descr="310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024" y="5819200"/>
            <a:ext cx="7471059" cy="3528000"/>
          </a:xfrm>
          <a:prstGeom prst="rect">
            <a:avLst/>
          </a:prstGeom>
        </p:spPr>
      </p:pic>
      <p:pic>
        <p:nvPicPr>
          <p:cNvPr id="9" name="Рисунок 8" descr="310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224" y="2032000"/>
            <a:ext cx="7422776" cy="3505200"/>
          </a:xfrm>
          <a:prstGeom prst="rect">
            <a:avLst/>
          </a:prstGeom>
        </p:spPr>
      </p:pic>
      <p:pic>
        <p:nvPicPr>
          <p:cNvPr id="1028" name="Picture 4" descr="C:\Users\ЭМИЛЬ\Desktop\фото для презентации\IMG-20201109-WA0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99600" y="2032000"/>
            <a:ext cx="5486399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2589</TotalTime>
  <Words>297</Words>
  <Application>Microsoft Office PowerPoint</Application>
  <PresentationFormat>Произвольный</PresentationFormat>
  <Paragraphs>83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Слайд 1</vt:lpstr>
      <vt:lpstr>ОБЩАЯ ИНФОРМАЦИЯ</vt:lpstr>
      <vt:lpstr>ОБЪЕМ ФИНАНСИРОВАНИЯ ПРОЕКТА (В ТЫС. РУБЛЕЙ)</vt:lpstr>
      <vt:lpstr>Мастерская 1: Программные решения для бизнеса.</vt:lpstr>
      <vt:lpstr>Мастерская 1: Программные решения для бизнеса.</vt:lpstr>
      <vt:lpstr>Мастерская 2: ИТ - решения для бизнеса на платформе «1С: предприятие 8» </vt:lpstr>
      <vt:lpstr>Мастерская 2: ИТ - решения для бизнеса на платформе «1С: предприятие 8» </vt:lpstr>
      <vt:lpstr>Мастерская 3: Веб-дизайн и разработка. мастерской 3</vt:lpstr>
      <vt:lpstr>Мастерская 3: Веб-дизайн и разработка. мастерской 3</vt:lpstr>
      <vt:lpstr>Мастерская 4: Разработка мобильный приложений</vt:lpstr>
      <vt:lpstr>Мастерская 4: Разработка мобильный приложений</vt:lpstr>
      <vt:lpstr>Мастерская 5 разработка компьютерных игр и мультимедийных приложений</vt:lpstr>
      <vt:lpstr>Мастерская 5 разработка компьютерных игр и мультимедийных приложений</vt:lpstr>
      <vt:lpstr>Слайд 14</vt:lpstr>
      <vt:lpstr>Слайд 15</vt:lpstr>
      <vt:lpstr>ПУБЛИКАЦИИ В СМИ  </vt:lpstr>
      <vt:lpstr>ГАПОУ Туймазинский государственный юридический колледж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 ПОЛУЧАТЕЛЕЙ  ГРАНТА</dc:title>
  <dc:creator>user</dc:creator>
  <cp:lastModifiedBy>ЭМИЛЬ</cp:lastModifiedBy>
  <cp:revision>89</cp:revision>
  <cp:lastPrinted>2020-11-10T04:08:57Z</cp:lastPrinted>
  <dcterms:created xsi:type="dcterms:W3CDTF">2020-02-05T12:36:24Z</dcterms:created>
  <dcterms:modified xsi:type="dcterms:W3CDTF">2020-11-10T08:18:16Z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2020-02-05T00:00:00Z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2020-02-05T00:00:00Z</vt:filetime>
  </property>
</Properties>
</file>